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66" r:id="rId4"/>
    <p:sldId id="268" r:id="rId5"/>
    <p:sldId id="257" r:id="rId6"/>
    <p:sldId id="270" r:id="rId7"/>
    <p:sldId id="261" r:id="rId8"/>
    <p:sldId id="262" r:id="rId9"/>
    <p:sldId id="263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>
        <p:scale>
          <a:sx n="66" d="100"/>
          <a:sy n="66" d="100"/>
        </p:scale>
        <p:origin x="-151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08F5-EB9D-495E-BF5E-0C60DAC3D9DC}" type="datetimeFigureOut">
              <a:rPr lang="el-GR" smtClean="0"/>
              <a:t>29/8/2013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F3E7-A44E-4BFE-8162-998C927DBF8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59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FDE76-A3AB-4F76-8BB4-29341E8D47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6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77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6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545263"/>
            <a:ext cx="3176588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754FD-0748-4A67-9D8D-C7B23E083FC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9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28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28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288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EC38E-033F-4E7A-BE4C-D06320547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271742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850B-B116-4A78-B072-BD63B929AF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8738-A0B6-4691-8EC5-84317EA4AC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1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112E-0CEC-4287-AAFC-FBEC3871D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35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A303-CAF4-4F83-B0E5-BE30A8467A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1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6F21-5C72-48E8-90A4-E4CACE479F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72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545263"/>
            <a:ext cx="3176588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754FD-0748-4A67-9D8D-C7B23E083F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79150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36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4139-3EEE-4454-9B6A-96A126E184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9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BCED-7897-4BC3-B514-7F927AF1CD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8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C9BD-41C8-4403-AB57-32E31C285C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46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CPOTS 2013: S1 - TZ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EA37-CE23-4CF3-99ED-FA58B0DE6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8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2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2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68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2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39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97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46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69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36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4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5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0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7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CPOTS 2013: S1 - TZ</a:t>
            </a:r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2C31-BA98-4A0C-A199-1BED15485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cs typeface="Arial" charset="0"/>
              </a:rPr>
              <a:t>CPOTS 2013: S1 - TZ</a:t>
            </a:r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charset="0"/>
              </a:rPr>
              <a:t>http://cpots2013.physics.uoc.gr</a:t>
            </a: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C63EC-0C39-485F-9E47-D3DE1BBD53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CPOTS 2013: S1 - TZ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597352"/>
            <a:ext cx="3176588" cy="339725"/>
          </a:xfrm>
        </p:spPr>
        <p:txBody>
          <a:bodyPr/>
          <a:lstStyle/>
          <a:p>
            <a:r>
              <a:rPr lang="en-US" dirty="0" smtClean="0"/>
              <a:t>http://cpots2013.physics.uoc.gr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84" y="3429000"/>
            <a:ext cx="1989880" cy="15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619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128"/>
            <a:ext cx="889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1728"/>
            <a:ext cx="31273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269"/>
            <a:ext cx="8778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728"/>
            <a:ext cx="604838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8619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7036"/>
            <a:ext cx="1187624" cy="11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64" y="5420320"/>
            <a:ext cx="1177032" cy="11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0"/>
          <p:cNvSpPr txBox="1">
            <a:spLocks/>
          </p:cNvSpPr>
          <p:nvPr/>
        </p:nvSpPr>
        <p:spPr>
          <a:xfrm>
            <a:off x="395536" y="1700808"/>
            <a:ext cx="8350696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srgbClr val="FF0000"/>
                </a:solidFill>
                <a:cs typeface="Arial" charset="0"/>
              </a:rPr>
              <a:t>CPO</a:t>
            </a:r>
            <a:r>
              <a:rPr lang="en-US" sz="3600" b="1" smtClean="0">
                <a:solidFill>
                  <a:srgbClr val="0070C0"/>
                </a:solidFill>
                <a:cs typeface="Arial" charset="0"/>
              </a:rPr>
              <a:t>TS</a:t>
            </a:r>
            <a:r>
              <a:rPr lang="en-US" sz="3600" smtClean="0">
                <a:solidFill>
                  <a:prstClr val="black"/>
                </a:solidFill>
                <a:cs typeface="Arial" charset="0"/>
              </a:rPr>
              <a:t> – 3</a:t>
            </a:r>
            <a:r>
              <a:rPr lang="en-US" sz="3600" baseline="30000" smtClean="0">
                <a:solidFill>
                  <a:prstClr val="black"/>
                </a:solidFill>
                <a:cs typeface="Arial" charset="0"/>
              </a:rPr>
              <a:t>rd</a:t>
            </a:r>
            <a:r>
              <a:rPr lang="en-US" sz="3600" smtClean="0">
                <a:solidFill>
                  <a:prstClr val="black"/>
                </a:solidFill>
                <a:cs typeface="Arial" charset="0"/>
              </a:rPr>
              <a:t> ERASMUS Intensive Program</a:t>
            </a:r>
            <a:r>
              <a:rPr lang="en-US" sz="440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en-US" sz="4400" smtClean="0">
                <a:solidFill>
                  <a:prstClr val="black"/>
                </a:solidFill>
                <a:cs typeface="Arial" charset="0"/>
              </a:rPr>
            </a:br>
            <a:r>
              <a:rPr lang="en-US" sz="4400" smtClean="0">
                <a:solidFill>
                  <a:prstClr val="black"/>
                </a:solidFill>
                <a:cs typeface="Arial" charset="0"/>
              </a:rPr>
              <a:t>Introduction to </a:t>
            </a:r>
            <a:r>
              <a:rPr lang="en-US" sz="4400" b="1" smtClean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4400" smtClean="0">
                <a:solidFill>
                  <a:prstClr val="black"/>
                </a:solidFill>
                <a:cs typeface="Arial" charset="0"/>
              </a:rPr>
              <a:t>harged </a:t>
            </a:r>
            <a:r>
              <a:rPr lang="en-US" sz="4400" b="1" smtClean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4400" smtClean="0">
                <a:solidFill>
                  <a:prstClr val="black"/>
                </a:solidFill>
                <a:cs typeface="Arial" charset="0"/>
              </a:rPr>
              <a:t>article </a:t>
            </a:r>
            <a:r>
              <a:rPr lang="en-US" sz="4400" b="1" smtClean="0">
                <a:solidFill>
                  <a:srgbClr val="FF0000"/>
                </a:solidFill>
                <a:cs typeface="Arial" charset="0"/>
              </a:rPr>
              <a:t>O</a:t>
            </a:r>
            <a:r>
              <a:rPr lang="en-US" sz="4400" smtClean="0">
                <a:solidFill>
                  <a:prstClr val="black"/>
                </a:solidFill>
                <a:cs typeface="Arial" charset="0"/>
              </a:rPr>
              <a:t>ptics: </a:t>
            </a:r>
            <a:r>
              <a:rPr lang="en-US" sz="4400" b="1" smtClean="0">
                <a:solidFill>
                  <a:srgbClr val="0070C0"/>
                </a:solidFill>
                <a:cs typeface="Arial" charset="0"/>
              </a:rPr>
              <a:t>T</a:t>
            </a:r>
            <a:r>
              <a:rPr lang="en-US" sz="4400" smtClean="0">
                <a:solidFill>
                  <a:prstClr val="black"/>
                </a:solidFill>
                <a:cs typeface="Arial" charset="0"/>
              </a:rPr>
              <a:t>heory and </a:t>
            </a:r>
            <a:r>
              <a:rPr lang="en-US" sz="4400" b="1" smtClean="0">
                <a:solidFill>
                  <a:srgbClr val="0070C0"/>
                </a:solidFill>
                <a:cs typeface="Arial" charset="0"/>
              </a:rPr>
              <a:t>S</a:t>
            </a:r>
            <a:r>
              <a:rPr lang="en-US" sz="4400" smtClean="0">
                <a:solidFill>
                  <a:prstClr val="black"/>
                </a:solidFill>
                <a:cs typeface="Arial" charset="0"/>
              </a:rPr>
              <a:t>imulation</a:t>
            </a:r>
            <a:endParaRPr lang="en-US" sz="4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Subtitle 11"/>
          <p:cNvSpPr txBox="1">
            <a:spLocks/>
          </p:cNvSpPr>
          <p:nvPr/>
        </p:nvSpPr>
        <p:spPr>
          <a:xfrm>
            <a:off x="1397912" y="5254352"/>
            <a:ext cx="6400800" cy="1415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http://cpots2013.physics.uoc.gr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Dept. of Physics, University of Crete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Aug 15 – 30, 2013 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Heraklion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, Crete, GREECE</a:t>
            </a:r>
            <a:endParaRPr lang="en-US" sz="200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0711" y="5589240"/>
            <a:ext cx="2425065" cy="9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267744" y="44624"/>
            <a:ext cx="1223962" cy="1185862"/>
            <a:chOff x="1066" y="143"/>
            <a:chExt cx="771" cy="747"/>
          </a:xfrm>
        </p:grpSpPr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066" y="164"/>
              <a:ext cx="680" cy="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" name="Picture 14" descr="escudo12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8" y="372"/>
              <a:ext cx="43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15"/>
            <p:cNvSpPr txBox="1">
              <a:spLocks noChangeAspect="1" noChangeArrowheads="1"/>
            </p:cNvSpPr>
            <p:nvPr/>
          </p:nvSpPr>
          <p:spPr bwMode="auto">
            <a:xfrm>
              <a:off x="1186" y="143"/>
              <a:ext cx="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3300"/>
                  </a:solidFill>
                  <a:latin typeface="cmbx9"/>
                  <a:cs typeface="Arial" charset="0"/>
                </a:rPr>
                <a:t>U</a:t>
              </a:r>
              <a:r>
                <a:rPr lang="en-US" sz="2000" dirty="0">
                  <a:solidFill>
                    <a:srgbClr val="FF3300"/>
                  </a:solidFill>
                  <a:latin typeface="cmbx9"/>
                  <a:cs typeface="Arial" charset="0"/>
                </a:rPr>
                <a:t>C</a:t>
              </a:r>
              <a:r>
                <a:rPr lang="en-US" sz="1600" dirty="0">
                  <a:solidFill>
                    <a:srgbClr val="FF3300"/>
                  </a:solidFill>
                  <a:latin typeface="cmbx9"/>
                  <a:cs typeface="Arial" charset="0"/>
                </a:rPr>
                <a:t>M</a:t>
              </a:r>
            </a:p>
          </p:txBody>
        </p:sp>
      </p:grp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2" y="4462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background code</a:t>
            </a:r>
            <a:br>
              <a:rPr lang="en-US" dirty="0" smtClean="0"/>
            </a:br>
            <a:r>
              <a:rPr lang="en-US" dirty="0" smtClean="0"/>
              <a:t>Stripping Procedure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10</a:t>
            </a:fld>
            <a:endParaRPr lang="en-GB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sz="2000" dirty="0"/>
              <a:t> test1 = TP(x_at_stripping_position_mm,0,0,1,0,0, </a:t>
            </a:r>
            <a:r>
              <a:rPr lang="en-US" sz="2000" dirty="0" smtClean="0"/>
              <a:t>-- </a:t>
            </a:r>
            <a:r>
              <a:rPr lang="en-US" sz="2000" dirty="0"/>
              <a:t>surface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</a:t>
            </a:r>
            <a:r>
              <a:rPr lang="en-US" sz="2000" dirty="0"/>
              <a:t>()  -- function called when a particle hits the test plane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new_charge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math.floor</a:t>
            </a:r>
            <a:r>
              <a:rPr lang="en-US" sz="2000" dirty="0"/>
              <a:t>(</a:t>
            </a:r>
            <a:r>
              <a:rPr lang="en-US" sz="2000" dirty="0" err="1"/>
              <a:t>ST.gaussian_rand</a:t>
            </a:r>
            <a:r>
              <a:rPr lang="en-US" sz="2000" dirty="0"/>
              <a:t>() * 2 + </a:t>
            </a:r>
            <a:r>
              <a:rPr lang="en-US" sz="2000" dirty="0" smtClean="0"/>
              <a:t>	</a:t>
            </a:r>
            <a:r>
              <a:rPr lang="en-US" sz="2000" dirty="0" err="1" smtClean="0"/>
              <a:t>ion_q_state_at_stripping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0.5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ion_charge</a:t>
            </a:r>
            <a:r>
              <a:rPr lang="en-US" sz="2000" dirty="0"/>
              <a:t> = </a:t>
            </a:r>
            <a:r>
              <a:rPr lang="en-US" sz="2000" dirty="0" err="1"/>
              <a:t>new_charge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ion_color</a:t>
            </a:r>
            <a:r>
              <a:rPr lang="en-US" sz="2000" dirty="0"/>
              <a:t> = </a:t>
            </a:r>
            <a:r>
              <a:rPr lang="en-US" sz="2000" dirty="0" err="1"/>
              <a:t>new_charge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mark()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sz="2000" dirty="0"/>
              <a:t> speed, </a:t>
            </a:r>
            <a:r>
              <a:rPr lang="en-US" sz="2000" dirty="0" err="1"/>
              <a:t>az</a:t>
            </a:r>
            <a:r>
              <a:rPr lang="en-US" sz="2000" dirty="0"/>
              <a:t>, el = </a:t>
            </a:r>
            <a:r>
              <a:rPr lang="en-US" sz="2000" dirty="0" smtClean="0"/>
              <a:t>	rect3d_to_polar3d(</a:t>
            </a:r>
            <a:r>
              <a:rPr lang="en-US" sz="2000" dirty="0" err="1" smtClean="0"/>
              <a:t>ion_vx_mm,ion_vy_mm,ion_vz_mm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= </a:t>
            </a:r>
            <a:r>
              <a:rPr lang="en-US" sz="2000" dirty="0" err="1"/>
              <a:t>speed_to_ke</a:t>
            </a:r>
            <a:r>
              <a:rPr lang="en-US" sz="2000" dirty="0"/>
              <a:t>(</a:t>
            </a:r>
            <a:r>
              <a:rPr lang="en-US" sz="2000" dirty="0" err="1"/>
              <a:t>speed,ion_mass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	end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)</a:t>
            </a:r>
            <a:endParaRPr lang="el-G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8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2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background code</a:t>
            </a:r>
            <a:br>
              <a:rPr lang="en-US" dirty="0" smtClean="0"/>
            </a:br>
            <a:r>
              <a:rPr lang="en-US" dirty="0" smtClean="0"/>
              <a:t>A further step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89387" y="6324079"/>
            <a:ext cx="2895600" cy="365125"/>
          </a:xfrm>
        </p:spPr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618387" y="6324079"/>
            <a:ext cx="2133600" cy="365125"/>
          </a:xfrm>
        </p:spPr>
        <p:txBody>
          <a:bodyPr/>
          <a:lstStyle/>
          <a:p>
            <a:fld id="{DC942C31-BA98-4A0C-A199-1BED154858E7}" type="slidenum">
              <a:rPr lang="en-GB" smtClean="0"/>
              <a:t>11</a:t>
            </a:fld>
            <a:endParaRPr lang="en-GB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</a:t>
            </a:r>
            <a:r>
              <a:rPr lang="en-US" sz="2000" dirty="0"/>
              <a:t> </a:t>
            </a:r>
            <a:r>
              <a:rPr lang="en-US" sz="2000" dirty="0" err="1"/>
              <a:t>segment.init_p_values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000" dirty="0" err="1"/>
              <a:t>terminal_voltage_volts</a:t>
            </a:r>
            <a:r>
              <a:rPr lang="en-US" sz="2000" dirty="0"/>
              <a:t> = (</a:t>
            </a:r>
            <a:r>
              <a:rPr lang="en-US" sz="2000" dirty="0" err="1" smtClean="0"/>
              <a:t>req_energy_MeV</a:t>
            </a:r>
            <a:r>
              <a:rPr lang="en-US" sz="2000" dirty="0" smtClean="0"/>
              <a:t>*1000000-	60000</a:t>
            </a:r>
            <a:r>
              <a:rPr lang="en-US" sz="2000" dirty="0"/>
              <a:t>)/(</a:t>
            </a:r>
            <a:r>
              <a:rPr lang="en-US" sz="2000" dirty="0" smtClean="0"/>
              <a:t>1+req_charge)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000" dirty="0"/>
              <a:t>(</a:t>
            </a:r>
            <a:r>
              <a:rPr lang="en-US" sz="2000" dirty="0" err="1"/>
              <a:t>ion_instance</a:t>
            </a:r>
            <a:r>
              <a:rPr lang="en-US" sz="2000" dirty="0"/>
              <a:t> == 7)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then</a:t>
            </a:r>
            <a:r>
              <a:rPr lang="en-US" sz="2000" dirty="0"/>
              <a:t> </a:t>
            </a:r>
            <a:r>
              <a:rPr lang="en-US" sz="2000" dirty="0" smtClean="0"/>
              <a:t>adj_elect05 </a:t>
            </a:r>
            <a:r>
              <a:rPr lang="en-US" sz="2000" dirty="0"/>
              <a:t>= </a:t>
            </a:r>
            <a:r>
              <a:rPr lang="en-US" sz="2000" dirty="0" err="1" smtClean="0"/>
              <a:t>terminal_voltage_volts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000" dirty="0"/>
              <a:t>velocity =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math.sqrt</a:t>
            </a:r>
            <a:r>
              <a:rPr lang="en-US" sz="2000" dirty="0"/>
              <a:t>(</a:t>
            </a:r>
            <a:r>
              <a:rPr lang="en-US" sz="2000" dirty="0"/>
              <a:t>2*</a:t>
            </a:r>
            <a:r>
              <a:rPr lang="en-US" sz="2000" dirty="0" err="1"/>
              <a:t>req_energy_MeV</a:t>
            </a:r>
            <a:r>
              <a:rPr lang="en-US" sz="2000" dirty="0"/>
              <a:t>*1000000/</a:t>
            </a:r>
            <a:r>
              <a:rPr lang="en-US" sz="2000" dirty="0" err="1"/>
              <a:t>req_mass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000" dirty="0" err="1"/>
              <a:t>magsel</a:t>
            </a:r>
            <a:r>
              <a:rPr lang="en-US" sz="2000" dirty="0"/>
              <a:t>=(</a:t>
            </a:r>
            <a:r>
              <a:rPr lang="en-US" sz="2000" dirty="0" err="1"/>
              <a:t>req_mass</a:t>
            </a:r>
            <a:r>
              <a:rPr lang="en-US" sz="2000" dirty="0"/>
              <a:t>*velocity*1.018029323)/(</a:t>
            </a:r>
            <a:r>
              <a:rPr lang="en-US" sz="2000" dirty="0" err="1" smtClean="0"/>
              <a:t>req_charge</a:t>
            </a:r>
            <a:r>
              <a:rPr lang="en-US" sz="2000" dirty="0" smtClean="0"/>
              <a:t>*0.4)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000" dirty="0"/>
              <a:t> (</a:t>
            </a:r>
            <a:r>
              <a:rPr lang="en-US" sz="2000" dirty="0" err="1"/>
              <a:t>ion_instance</a:t>
            </a:r>
            <a:r>
              <a:rPr lang="en-US" sz="2000" dirty="0"/>
              <a:t> == 4)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then</a:t>
            </a:r>
            <a:r>
              <a:rPr lang="en-US" sz="2000" dirty="0"/>
              <a:t> </a:t>
            </a:r>
            <a:r>
              <a:rPr lang="en-US" sz="2000" dirty="0" smtClean="0"/>
              <a:t>adj_pole11 </a:t>
            </a:r>
            <a:r>
              <a:rPr lang="en-US" sz="2000" dirty="0"/>
              <a:t>= </a:t>
            </a:r>
            <a:r>
              <a:rPr lang="en-US" sz="2000" dirty="0" err="1" smtClean="0"/>
              <a:t>magsel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l-G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73659"/>
              </p:ext>
            </p:extLst>
          </p:nvPr>
        </p:nvGraphicFramePr>
        <p:xfrm>
          <a:off x="179512" y="2132856"/>
          <a:ext cx="885698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Εξίσωση" r:id="rId3" imgW="3873240" imgH="469800" progId="Equation.3">
                  <p:embed/>
                </p:oleObj>
              </mc:Choice>
              <mc:Fallback>
                <p:oleObj name="Εξίσωση" r:id="rId3" imgW="387324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132856"/>
                        <a:ext cx="8856984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5"/>
          <p:cNvSpPr txBox="1">
            <a:spLocks/>
          </p:cNvSpPr>
          <p:nvPr/>
        </p:nvSpPr>
        <p:spPr>
          <a:xfrm>
            <a:off x="1187624" y="1484784"/>
            <a:ext cx="676875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Capability of beam selection</a:t>
            </a:r>
            <a:endParaRPr lang="el-GR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2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background code</a:t>
            </a:r>
            <a:br>
              <a:rPr lang="en-US" dirty="0" smtClean="0"/>
            </a:br>
            <a:r>
              <a:rPr lang="en-US" dirty="0" smtClean="0"/>
              <a:t>A further step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89387" y="6324079"/>
            <a:ext cx="2895600" cy="365125"/>
          </a:xfrm>
        </p:spPr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618387" y="6324079"/>
            <a:ext cx="2133600" cy="365125"/>
          </a:xfrm>
        </p:spPr>
        <p:txBody>
          <a:bodyPr/>
          <a:lstStyle/>
          <a:p>
            <a:fld id="{DC942C31-BA98-4A0C-A199-1BED154858E7}" type="slidenum">
              <a:rPr lang="en-GB" smtClean="0"/>
              <a:t>12</a:t>
            </a:fld>
            <a:endParaRPr lang="en-GB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000" dirty="0"/>
              <a:t>velocity =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math.sqr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/>
              <a:t>(2*</a:t>
            </a:r>
            <a:r>
              <a:rPr lang="en-US" sz="2000" dirty="0" err="1"/>
              <a:t>req_energy_MeV</a:t>
            </a:r>
            <a:r>
              <a:rPr lang="en-US" sz="2000" dirty="0"/>
              <a:t>*1000000/</a:t>
            </a:r>
            <a:r>
              <a:rPr lang="en-US" sz="2000" dirty="0" err="1"/>
              <a:t>req_mass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000" dirty="0" err="1"/>
              <a:t>magsel</a:t>
            </a:r>
            <a:r>
              <a:rPr lang="en-US" sz="2000" dirty="0"/>
              <a:t>=(</a:t>
            </a:r>
            <a:r>
              <a:rPr lang="en-US" sz="2000" dirty="0" err="1"/>
              <a:t>req_mass</a:t>
            </a:r>
            <a:r>
              <a:rPr lang="en-US" sz="2000" dirty="0"/>
              <a:t>*velocity*1.018029323)/(</a:t>
            </a:r>
            <a:r>
              <a:rPr lang="en-US" sz="2000" dirty="0" err="1" smtClean="0"/>
              <a:t>req_charge</a:t>
            </a:r>
            <a:r>
              <a:rPr lang="en-US" sz="2000" dirty="0" smtClean="0"/>
              <a:t>*0.4)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</a:t>
            </a:r>
            <a:r>
              <a:rPr lang="en-US" sz="2000" dirty="0"/>
              <a:t>(</a:t>
            </a:r>
            <a:r>
              <a:rPr lang="en-US" sz="2000" dirty="0" err="1"/>
              <a:t>ion_instance</a:t>
            </a:r>
            <a:r>
              <a:rPr lang="en-US" sz="2000" dirty="0"/>
              <a:t> == 4)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		adj_pole11 = </a:t>
            </a:r>
            <a:r>
              <a:rPr lang="en-US" sz="2000" dirty="0" err="1"/>
              <a:t>magsel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</a:t>
            </a:r>
            <a:endParaRPr lang="el-G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94707"/>
              </p:ext>
            </p:extLst>
          </p:nvPr>
        </p:nvGraphicFramePr>
        <p:xfrm>
          <a:off x="869950" y="1700213"/>
          <a:ext cx="74056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Εξίσωση" r:id="rId3" imgW="3238200" imgH="469800" progId="Equation.3">
                  <p:embed/>
                </p:oleObj>
              </mc:Choice>
              <mc:Fallback>
                <p:oleObj name="Εξίσωση" r:id="rId3" imgW="3238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950" y="1700213"/>
                        <a:ext cx="7405688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7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2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Lua</a:t>
            </a:r>
            <a:r>
              <a:rPr lang="en-US" dirty="0" smtClean="0"/>
              <a:t> background code</a:t>
            </a:r>
            <a:br>
              <a:rPr lang="en-US" dirty="0" smtClean="0"/>
            </a:br>
            <a:r>
              <a:rPr lang="en-US" dirty="0" smtClean="0"/>
              <a:t>A further step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89387" y="6324079"/>
            <a:ext cx="2895600" cy="365125"/>
          </a:xfrm>
        </p:spPr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618387" y="6324079"/>
            <a:ext cx="2133600" cy="365125"/>
          </a:xfrm>
        </p:spPr>
        <p:txBody>
          <a:bodyPr/>
          <a:lstStyle/>
          <a:p>
            <a:fld id="{DC942C31-BA98-4A0C-A199-1BED154858E7}" type="slidenum">
              <a:rPr lang="en-GB" smtClean="0"/>
              <a:t>13</a:t>
            </a:fld>
            <a:endParaRPr lang="en-GB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Final Adjustment – The </a:t>
            </a:r>
            <a:r>
              <a:rPr lang="en-GB" dirty="0" err="1" smtClean="0"/>
              <a:t>Quadrapoles</a:t>
            </a:r>
            <a:r>
              <a:rPr lang="en-GB" dirty="0" smtClean="0"/>
              <a:t> focusing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Selective usage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Recursive Code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Monte Carlo type approach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</a:t>
            </a:r>
            <a:r>
              <a:rPr lang="en-US" dirty="0" smtClean="0"/>
              <a:t>V=V*</a:t>
            </a:r>
            <a:r>
              <a:rPr lang="en-US" dirty="0" err="1" smtClean="0"/>
              <a:t>sqrt</a:t>
            </a:r>
            <a:r>
              <a:rPr lang="en-US" dirty="0" smtClean="0"/>
              <a:t>(particles)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8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0995" y="242367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Problems - Suggestions</a:t>
            </a:r>
            <a:endParaRPr lang="en-GB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89387" y="6324079"/>
            <a:ext cx="2895600" cy="365125"/>
          </a:xfrm>
        </p:spPr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618387" y="6324079"/>
            <a:ext cx="2133600" cy="365125"/>
          </a:xfrm>
        </p:spPr>
        <p:txBody>
          <a:bodyPr/>
          <a:lstStyle/>
          <a:p>
            <a:fld id="{DC942C31-BA98-4A0C-A199-1BED154858E7}" type="slidenum">
              <a:rPr lang="en-GB" smtClean="0"/>
              <a:t>14</a:t>
            </a:fld>
            <a:endParaRPr lang="en-GB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12961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Further adding of parts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Quicker Algorithms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56517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dirty="0" smtClean="0"/>
              <a:t>Inexplicable errors in KE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Heavy Data Load – Large files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5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A4F71-540E-4405-9EBC-1B6F2CD4EC83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/40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CPOTS 2013: S1 - TZ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http://cpots2013.physics.uoc.gr</a:t>
            </a:r>
            <a:endParaRPr lang="en-U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588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3082925"/>
            <a:ext cx="8435975" cy="16414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 for listening!</a:t>
            </a:r>
            <a:br>
              <a:rPr lang="en-US" sz="4000" dirty="0" smtClean="0"/>
            </a:br>
            <a:r>
              <a:rPr lang="en-US" sz="4000" dirty="0" smtClean="0"/>
              <a:t>Any </a:t>
            </a:r>
            <a:r>
              <a:rPr lang="en-US" sz="4000" dirty="0" smtClean="0"/>
              <a:t>questions?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692696"/>
            <a:ext cx="63993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VAN DE GRAAF </a:t>
            </a:r>
          </a:p>
          <a:p>
            <a:pPr algn="ctr"/>
            <a:r>
              <a:rPr lang="es-ES" sz="6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ACCELERATOR</a:t>
            </a:r>
            <a:endParaRPr lang="en-GB" sz="6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780035" y="3244334"/>
            <a:ext cx="358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Robert J. Van de Graaff (1901-1967)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http://cpots2013.physics.uoc.gr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ΑΡΗΣ\Desktop\presentation pictures\tand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9" y="3794339"/>
            <a:ext cx="8844262" cy="21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5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Stages </a:t>
            </a:r>
            <a:r>
              <a:rPr lang="es-ES" dirty="0" smtClean="0"/>
              <a:t>of operation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Basic components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The simulation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Lua programming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Problems - Suggestions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3131840" y="404664"/>
            <a:ext cx="275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Contents</a:t>
            </a:r>
            <a:endParaRPr lang="en-GB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2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</a:t>
            </a:r>
            <a:r>
              <a:rPr lang="en-US" dirty="0" smtClean="0"/>
              <a:t>es of operation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4</a:t>
            </a:fld>
            <a:endParaRPr lang="en-GB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Sputter ion source ,</a:t>
            </a:r>
            <a:r>
              <a:rPr lang="en-GB" dirty="0" err="1" smtClean="0"/>
              <a:t>preacceleration</a:t>
            </a:r>
            <a:r>
              <a:rPr lang="en-GB" dirty="0" smtClean="0"/>
              <a:t> (90 </a:t>
            </a:r>
            <a:r>
              <a:rPr lang="en-GB" dirty="0" err="1" smtClean="0"/>
              <a:t>keV</a:t>
            </a:r>
            <a:r>
              <a:rPr lang="en-GB" dirty="0" smtClean="0"/>
              <a:t>)  </a:t>
            </a:r>
          </a:p>
          <a:p>
            <a:pPr>
              <a:buFont typeface="Wingdings" pitchFamily="2" charset="2"/>
              <a:buChar char="Ø"/>
            </a:pPr>
            <a:r>
              <a:rPr lang="en-GB" dirty="0" err="1"/>
              <a:t>E</a:t>
            </a:r>
            <a:r>
              <a:rPr lang="en-GB" dirty="0" err="1" smtClean="0"/>
              <a:t>inzel</a:t>
            </a:r>
            <a:r>
              <a:rPr lang="en-GB" dirty="0" smtClean="0"/>
              <a:t> lens (0-50kV)                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Tandem accelerator  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Foil stripper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Second stage of acceleration</a:t>
            </a:r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Quadrupoles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Selection magnet</a:t>
            </a:r>
          </a:p>
          <a:p>
            <a:pPr>
              <a:buFont typeface="Wingdings" pitchFamily="2" charset="2"/>
              <a:buChar char="Ø"/>
            </a:pPr>
            <a:r>
              <a:rPr lang="en-GB" dirty="0" err="1" smtClean="0"/>
              <a:t>Quadrupoles</a:t>
            </a:r>
            <a:r>
              <a:rPr lang="en-GB" dirty="0" smtClean="0"/>
              <a:t>, switching magnet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Source: 60 </a:t>
            </a:r>
            <a:r>
              <a:rPr lang="en-US" dirty="0" err="1" smtClean="0"/>
              <a:t>KeVs</a:t>
            </a:r>
            <a:r>
              <a:rPr lang="en-US" dirty="0" smtClean="0"/>
              <a:t> </a:t>
            </a:r>
            <a:r>
              <a:rPr lang="en-US" dirty="0" smtClean="0"/>
              <a:t>,</a:t>
            </a:r>
            <a:r>
              <a:rPr lang="en-US" dirty="0" smtClean="0"/>
              <a:t>circular distribution ,</a:t>
            </a:r>
            <a:r>
              <a:rPr lang="en-US" dirty="0" smtClean="0"/>
              <a:t>radius 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</a:t>
            </a:r>
            <a:r>
              <a:rPr lang="en-US" dirty="0" smtClean="0"/>
              <a:t>m,</a:t>
            </a:r>
            <a:r>
              <a:rPr lang="en-US" dirty="0" smtClean="0"/>
              <a:t> cone direction, half angle of 1</a:t>
            </a:r>
            <a:r>
              <a:rPr lang="en-US" baseline="30000" dirty="0" smtClean="0"/>
              <a:t>0</a:t>
            </a:r>
          </a:p>
          <a:p>
            <a:pPr marL="0" indent="0">
              <a:buNone/>
            </a:pPr>
            <a:r>
              <a:rPr lang="en-US" dirty="0" err="1" smtClean="0"/>
              <a:t>Einzel</a:t>
            </a:r>
            <a:r>
              <a:rPr lang="en-US" dirty="0" smtClean="0"/>
              <a:t> </a:t>
            </a:r>
            <a:r>
              <a:rPr lang="en-US" dirty="0" smtClean="0"/>
              <a:t>lens: </a:t>
            </a:r>
            <a:r>
              <a:rPr lang="en-US" dirty="0" smtClean="0"/>
              <a:t>-34.1kVs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792088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6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operation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Tandem accelerator: high accelerating voltages</a:t>
            </a:r>
          </a:p>
          <a:p>
            <a:pPr marL="0" indent="0">
              <a:buNone/>
            </a:pPr>
            <a:r>
              <a:rPr lang="en-US" dirty="0" smtClean="0"/>
              <a:t>Carbon foil</a:t>
            </a:r>
            <a:r>
              <a:rPr lang="en-US" dirty="0" smtClean="0"/>
              <a:t>, many charge states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6</a:t>
            </a:fld>
            <a:endParaRPr lang="en-GB"/>
          </a:p>
        </p:txBody>
      </p:sp>
      <p:pic>
        <p:nvPicPr>
          <p:cNvPr id="5122" name="Picture 2" descr="C:\Users\ΑΡΗΣ\Desktop\presentation pictures\tandem acceler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59" y="2924944"/>
            <a:ext cx="4357083" cy="32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8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operation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Quadrupoles</a:t>
            </a:r>
            <a:r>
              <a:rPr lang="en-US" dirty="0" smtClean="0"/>
              <a:t> :~450 </a:t>
            </a:r>
            <a:r>
              <a:rPr lang="en-US" dirty="0" err="1" smtClean="0"/>
              <a:t>Mags</a:t>
            </a:r>
            <a:r>
              <a:rPr lang="en-US" dirty="0" smtClean="0"/>
              <a:t>, </a:t>
            </a:r>
            <a:r>
              <a:rPr lang="en-US" dirty="0" smtClean="0"/>
              <a:t>many </a:t>
            </a:r>
            <a:r>
              <a:rPr lang="en-US" dirty="0" smtClean="0"/>
              <a:t>different </a:t>
            </a:r>
            <a:r>
              <a:rPr lang="en-US" dirty="0" smtClean="0"/>
              <a:t>energies, unable </a:t>
            </a:r>
            <a:r>
              <a:rPr lang="en-US" dirty="0" smtClean="0"/>
              <a:t>to focus completely the beam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1788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7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operation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Selection</a:t>
            </a:r>
            <a:r>
              <a:rPr lang="en-US" dirty="0" smtClean="0"/>
              <a:t>  Magnet: separation </a:t>
            </a:r>
            <a:r>
              <a:rPr lang="en-US" dirty="0" smtClean="0"/>
              <a:t>of  energies -charges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852936"/>
            <a:ext cx="4104456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9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http://cpots2013.physics.uoc.gr</a:t>
            </a: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2C31-BA98-4A0C-A199-1BED154858E7}" type="slidenum">
              <a:rPr lang="en-GB" smtClean="0"/>
              <a:t>9</a:t>
            </a:fld>
            <a:endParaRPr lang="en-GB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Setup</a:t>
            </a:r>
            <a:endParaRPr lang="el-GR" dirty="0"/>
          </a:p>
        </p:txBody>
      </p:sp>
      <p:pic>
        <p:nvPicPr>
          <p:cNvPr id="2052" name="Picture 4" descr="C:\Users\ΑΡΗΣ\Desktop\presentation pictures\full_se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15" y="1452623"/>
            <a:ext cx="6052171" cy="47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44450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4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311</Words>
  <Application>Microsoft Office PowerPoint</Application>
  <PresentationFormat>Προβολή στην οθόνη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Tema de Office</vt:lpstr>
      <vt:lpstr>Office Theme</vt:lpstr>
      <vt:lpstr>1_Tema de Office</vt:lpstr>
      <vt:lpstr>Microsoft Equation 3.0</vt:lpstr>
      <vt:lpstr>Παρουσίαση του PowerPoint</vt:lpstr>
      <vt:lpstr>Παρουσίαση του PowerPoint</vt:lpstr>
      <vt:lpstr>Παρουσίαση του PowerPoint</vt:lpstr>
      <vt:lpstr>Stages of operation </vt:lpstr>
      <vt:lpstr>Components</vt:lpstr>
      <vt:lpstr>Stages of operation </vt:lpstr>
      <vt:lpstr>Stages of operation </vt:lpstr>
      <vt:lpstr>Stages of operation </vt:lpstr>
      <vt:lpstr>Full Setup</vt:lpstr>
      <vt:lpstr>Lua background code Stripping Procedure</vt:lpstr>
      <vt:lpstr>Lua background code A further step</vt:lpstr>
      <vt:lpstr>Lua background code A further step</vt:lpstr>
      <vt:lpstr>Lua background code A further step</vt:lpstr>
      <vt:lpstr>Problems - Suggestions</vt:lpstr>
      <vt:lpstr>Thank you for listening!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elprofesorpablo@hotmail.com</dc:creator>
  <cp:lastModifiedBy>ΑΡΗΣ</cp:lastModifiedBy>
  <cp:revision>44</cp:revision>
  <dcterms:created xsi:type="dcterms:W3CDTF">2013-08-28T11:55:16Z</dcterms:created>
  <dcterms:modified xsi:type="dcterms:W3CDTF">2013-08-29T21:27:37Z</dcterms:modified>
</cp:coreProperties>
</file>