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59" r:id="rId11"/>
    <p:sldId id="260" r:id="rId12"/>
    <p:sldId id="262" r:id="rId13"/>
    <p:sldId id="263" r:id="rId14"/>
    <p:sldId id="266" r:id="rId15"/>
    <p:sldId id="264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962AF-CA65-495F-804F-2AE44E91CF27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7C70A-1AAB-4F98-925E-CDA0135E257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D05C-DF8F-4089-AF79-2BB33A090AB2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F1BD-9344-42CC-BC4D-7E8B77948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D05C-DF8F-4089-AF79-2BB33A090AB2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F1BD-9344-42CC-BC4D-7E8B77948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D05C-DF8F-4089-AF79-2BB33A090AB2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F1BD-9344-42CC-BC4D-7E8B77948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D05C-DF8F-4089-AF79-2BB33A090AB2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F1BD-9344-42CC-BC4D-7E8B77948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D05C-DF8F-4089-AF79-2BB33A090AB2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F1BD-9344-42CC-BC4D-7E8B77948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D05C-DF8F-4089-AF79-2BB33A090AB2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F1BD-9344-42CC-BC4D-7E8B77948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D05C-DF8F-4089-AF79-2BB33A090AB2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F1BD-9344-42CC-BC4D-7E8B77948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D05C-DF8F-4089-AF79-2BB33A090AB2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F1BD-9344-42CC-BC4D-7E8B77948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D05C-DF8F-4089-AF79-2BB33A090AB2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F1BD-9344-42CC-BC4D-7E8B77948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D05C-DF8F-4089-AF79-2BB33A090AB2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F1BD-9344-42CC-BC4D-7E8B77948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D05C-DF8F-4089-AF79-2BB33A090AB2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F1BD-9344-42CC-BC4D-7E8B77948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7D05C-DF8F-4089-AF79-2BB33A090AB2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9F1BD-9344-42CC-BC4D-7E8B7794893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714884"/>
            <a:ext cx="8215370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Elias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Papavasiliou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Varvara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Lagaki</a:t>
            </a:r>
            <a:r>
              <a:rPr lang="en-US" dirty="0" smtClean="0"/>
              <a:t>                        </a:t>
            </a:r>
          </a:p>
        </p:txBody>
      </p:sp>
      <p:pic>
        <p:nvPicPr>
          <p:cNvPr id="1026" name="Picture 2" descr="C:\Users\Ηλίας\Desktop\uoc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143125" cy="2143125"/>
          </a:xfrm>
          <a:prstGeom prst="rect">
            <a:avLst/>
          </a:prstGeom>
          <a:noFill/>
        </p:spPr>
      </p:pic>
      <p:pic>
        <p:nvPicPr>
          <p:cNvPr id="1029" name="Picture 5" descr="C:\Users\Ηλίας\Desktop\uoa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85728"/>
            <a:ext cx="1876425" cy="2428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7554" y="50004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642918"/>
            <a:ext cx="1989880" cy="15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286124"/>
            <a:ext cx="344068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HDA &amp; Input Lenses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571612"/>
            <a:ext cx="5400684" cy="578647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7000" dirty="0" smtClean="0"/>
              <a:t> Hemispherical deflector </a:t>
            </a:r>
          </a:p>
          <a:p>
            <a:pPr>
              <a:buNone/>
            </a:pPr>
            <a:r>
              <a:rPr lang="en-US" sz="7000" dirty="0" smtClean="0"/>
              <a:t>analyzer (HDA) combined with</a:t>
            </a:r>
          </a:p>
          <a:p>
            <a:pPr>
              <a:buNone/>
            </a:pPr>
            <a:r>
              <a:rPr lang="en-US" sz="7000" dirty="0" smtClean="0"/>
              <a:t>5 cylindrical input-lens-system</a:t>
            </a:r>
          </a:p>
          <a:p>
            <a:pPr>
              <a:buNone/>
            </a:pPr>
            <a:endParaRPr lang="en-US" sz="5100" dirty="0" smtClean="0"/>
          </a:p>
          <a:p>
            <a:endParaRPr lang="en-US" sz="5100" dirty="0"/>
          </a:p>
          <a:p>
            <a:pPr>
              <a:buNone/>
            </a:pPr>
            <a:r>
              <a:rPr lang="en-US" sz="5100" dirty="0"/>
              <a:t> </a:t>
            </a:r>
            <a:r>
              <a:rPr lang="en-US" sz="5100" dirty="0" smtClean="0"/>
              <a:t>              </a:t>
            </a:r>
            <a:endParaRPr lang="en-US" dirty="0" smtClean="0"/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100" name="Picture 4" descr="C:\Users\Ηλίας\Desktop\Presentation\project photo\hda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00174"/>
            <a:ext cx="2672163" cy="2214578"/>
          </a:xfrm>
          <a:prstGeom prst="rect">
            <a:avLst/>
          </a:prstGeom>
          <a:noFill/>
        </p:spPr>
      </p:pic>
      <p:pic>
        <p:nvPicPr>
          <p:cNvPr id="4101" name="Picture 5" descr="C:\Users\Ηλίας\Desktop\Presentation\project photo\hd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643314"/>
            <a:ext cx="3643338" cy="292983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572000" y="4286256"/>
            <a:ext cx="5143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/>
              <a:t>          </a:t>
            </a:r>
            <a:r>
              <a:rPr lang="en-US" sz="2800" dirty="0" smtClean="0"/>
              <a:t>R</a:t>
            </a:r>
            <a:r>
              <a:rPr lang="en-US" sz="2000" dirty="0" smtClean="0"/>
              <a:t>o</a:t>
            </a:r>
            <a:r>
              <a:rPr lang="en-US" sz="2800" dirty="0" smtClean="0"/>
              <a:t>=100mm</a:t>
            </a:r>
          </a:p>
          <a:p>
            <a:pPr>
              <a:buNone/>
            </a:pPr>
            <a:r>
              <a:rPr lang="en-US" sz="2800" dirty="0" smtClean="0"/>
              <a:t>          R</a:t>
            </a:r>
            <a:r>
              <a:rPr lang="en-US" dirty="0" smtClean="0"/>
              <a:t>1</a:t>
            </a:r>
            <a:r>
              <a:rPr lang="en-US" sz="2800" dirty="0" smtClean="0"/>
              <a:t>=87.5mm</a:t>
            </a:r>
          </a:p>
          <a:p>
            <a:pPr>
              <a:buNone/>
            </a:pPr>
            <a:r>
              <a:rPr lang="en-US" sz="2800" dirty="0" smtClean="0"/>
              <a:t>          R</a:t>
            </a:r>
            <a:r>
              <a:rPr lang="en-US" dirty="0" smtClean="0"/>
              <a:t>2</a:t>
            </a:r>
            <a:r>
              <a:rPr lang="en-US" sz="2800" dirty="0" smtClean="0"/>
              <a:t>=112.5mm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Find a focused beam with the minimum energy to pass through the HDA</a:t>
            </a:r>
            <a:endParaRPr lang="en-US" dirty="0"/>
          </a:p>
          <a:p>
            <a:r>
              <a:rPr lang="en-US" dirty="0" smtClean="0"/>
              <a:t>Observe the position of focal point by changing only the voltages of the input lenses (kinetic energy and </a:t>
            </a:r>
            <a:r>
              <a:rPr lang="en-US" dirty="0" err="1" smtClean="0"/>
              <a:t>V</a:t>
            </a:r>
            <a:r>
              <a:rPr lang="en-US" sz="2200" b="1" dirty="0" err="1" smtClean="0"/>
              <a:t>in</a:t>
            </a:r>
            <a:r>
              <a:rPr lang="en-US" dirty="0" err="1" smtClean="0"/>
              <a:t>,V</a:t>
            </a:r>
            <a:r>
              <a:rPr lang="en-US" sz="2200" b="1" dirty="0" err="1" smtClean="0"/>
              <a:t>out</a:t>
            </a:r>
            <a:r>
              <a:rPr lang="en-US" dirty="0" smtClean="0"/>
              <a:t>=constant)</a:t>
            </a:r>
          </a:p>
          <a:p>
            <a:r>
              <a:rPr lang="en-US" dirty="0" smtClean="0"/>
              <a:t>Try to achieve focused beam at 20 </a:t>
            </a:r>
            <a:r>
              <a:rPr lang="en-US" dirty="0" err="1" smtClean="0"/>
              <a:t>eV</a:t>
            </a:r>
            <a:r>
              <a:rPr lang="en-US" dirty="0" smtClean="0"/>
              <a:t>, 30 </a:t>
            </a:r>
            <a:r>
              <a:rPr lang="en-US" dirty="0" err="1" smtClean="0"/>
              <a:t>eV</a:t>
            </a:r>
            <a:r>
              <a:rPr lang="en-US" dirty="0" smtClean="0"/>
              <a:t> and 40 </a:t>
            </a:r>
            <a:r>
              <a:rPr lang="en-US" dirty="0" err="1" smtClean="0"/>
              <a:t>eV</a:t>
            </a:r>
            <a:endParaRPr lang="en-US" dirty="0" smtClean="0"/>
          </a:p>
          <a:p>
            <a:r>
              <a:rPr lang="en-US" dirty="0" smtClean="0"/>
              <a:t>Check the energy filtering and determine resolution of the system for the chosen energy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Lowest energy</a:t>
            </a:r>
            <a:endParaRPr lang="el-GR" dirty="0"/>
          </a:p>
        </p:txBody>
      </p:sp>
      <p:pic>
        <p:nvPicPr>
          <p:cNvPr id="6146" name="Picture 2" descr="C:\Users\Ηλίας\Desktop\Presentation\project photo\lower_energy_foc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71612"/>
            <a:ext cx="5929354" cy="46753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157161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KE=10 </a:t>
            </a:r>
            <a:r>
              <a:rPr lang="en-US" sz="2000" b="1" dirty="0" err="1" smtClean="0"/>
              <a:t>eV</a:t>
            </a:r>
            <a:endParaRPr lang="el-G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57950" y="321468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Vin = 2.86 V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43768" y="157161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</a:t>
            </a:r>
            <a:r>
              <a:rPr lang="en-US" sz="1400" b="1" dirty="0" err="1" smtClean="0"/>
              <a:t>out</a:t>
            </a:r>
            <a:r>
              <a:rPr lang="en-US" sz="1400" b="1" dirty="0" smtClean="0"/>
              <a:t> </a:t>
            </a:r>
            <a:r>
              <a:rPr lang="en-US" b="1" dirty="0" smtClean="0"/>
              <a:t>= -2.22 V</a:t>
            </a:r>
            <a:endParaRPr lang="el-GR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485776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V</a:t>
            </a:r>
            <a:r>
              <a:rPr lang="en-US" sz="1200" b="1" dirty="0" smtClean="0"/>
              <a:t>1</a:t>
            </a:r>
            <a:r>
              <a:rPr lang="en-US" b="1" dirty="0" smtClean="0"/>
              <a:t>    V</a:t>
            </a:r>
            <a:r>
              <a:rPr lang="en-US" sz="1200" b="1" dirty="0" smtClean="0"/>
              <a:t>2</a:t>
            </a:r>
            <a:r>
              <a:rPr lang="en-US" b="1" dirty="0" smtClean="0"/>
              <a:t>     V</a:t>
            </a:r>
            <a:r>
              <a:rPr lang="en-US" sz="1200" b="1" dirty="0" smtClean="0"/>
              <a:t>3</a:t>
            </a:r>
            <a:r>
              <a:rPr lang="en-US" b="1" dirty="0" smtClean="0"/>
              <a:t>      V</a:t>
            </a:r>
            <a:r>
              <a:rPr lang="en-US" sz="1200" b="1" dirty="0" smtClean="0"/>
              <a:t>4</a:t>
            </a:r>
            <a:r>
              <a:rPr lang="en-US" b="1" dirty="0" smtClean="0"/>
              <a:t>     V</a:t>
            </a:r>
            <a:r>
              <a:rPr lang="en-US" sz="1200" b="1" dirty="0" smtClean="0"/>
              <a:t>5</a:t>
            </a:r>
            <a:r>
              <a:rPr lang="en-US" b="1" dirty="0" smtClean="0"/>
              <a:t>     </a:t>
            </a:r>
            <a:endParaRPr lang="el-GR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1472" y="2071679"/>
          <a:ext cx="2286016" cy="316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143008"/>
              </a:tblGrid>
              <a:tr h="62018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VOLTAGES</a:t>
                      </a:r>
                      <a:r>
                        <a:rPr lang="en-US" baseline="0" dirty="0" smtClean="0"/>
                        <a:t> OF THE LENSES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98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V</a:t>
                      </a:r>
                      <a:endParaRPr lang="el-GR" dirty="0"/>
                    </a:p>
                  </a:txBody>
                  <a:tcPr/>
                </a:tc>
              </a:tr>
              <a:tr h="4391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V </a:t>
                      </a:r>
                      <a:endParaRPr lang="el-GR" dirty="0"/>
                    </a:p>
                  </a:txBody>
                  <a:tcPr/>
                </a:tc>
              </a:tr>
              <a:tr h="4391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 V </a:t>
                      </a:r>
                      <a:endParaRPr lang="el-GR" dirty="0"/>
                    </a:p>
                  </a:txBody>
                  <a:tcPr/>
                </a:tc>
              </a:tr>
              <a:tr h="5550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V </a:t>
                      </a:r>
                      <a:endParaRPr lang="el-GR" dirty="0"/>
                    </a:p>
                  </a:txBody>
                  <a:tcPr/>
                </a:tc>
              </a:tr>
              <a:tr h="5917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-4.527 V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6429388" y="1857364"/>
            <a:ext cx="71438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Up Arrow 10"/>
          <p:cNvSpPr/>
          <p:nvPr/>
        </p:nvSpPr>
        <p:spPr>
          <a:xfrm>
            <a:off x="6429388" y="2143116"/>
            <a:ext cx="71438" cy="1428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5214942" y="2000240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Δ</a:t>
            </a:r>
            <a:r>
              <a:rPr lang="en-US" sz="1600" b="1" dirty="0" smtClean="0"/>
              <a:t>r=2mm</a:t>
            </a:r>
            <a:endParaRPr lang="el-G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of focal point</a:t>
            </a:r>
            <a:endParaRPr lang="el-GR" dirty="0"/>
          </a:p>
        </p:txBody>
      </p:sp>
      <p:pic>
        <p:nvPicPr>
          <p:cNvPr id="7170" name="Picture 2" descr="C:\Users\Ηλίας\Desktop\Presentation\project photo\50eV_foc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357298"/>
            <a:ext cx="3143272" cy="24539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00364" y="135729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KE=50 </a:t>
            </a:r>
            <a:r>
              <a:rPr lang="en-US" b="1" dirty="0" err="1" smtClean="0"/>
              <a:t>eV</a:t>
            </a:r>
            <a:endParaRPr lang="el-GR" b="1" dirty="0"/>
          </a:p>
        </p:txBody>
      </p:sp>
      <p:pic>
        <p:nvPicPr>
          <p:cNvPr id="7173" name="Picture 5" descr="C:\Users\Ηλίας\Desktop\Presentation\project photo\cut_50eV_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4000528" cy="2571744"/>
          </a:xfrm>
          <a:prstGeom prst="rect">
            <a:avLst/>
          </a:prstGeom>
          <a:noFill/>
        </p:spPr>
      </p:pic>
      <p:pic>
        <p:nvPicPr>
          <p:cNvPr id="7174" name="Picture 6" descr="C:\Users\Ηλίας\Desktop\Presentation\project photo\cut_50eV_righ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29066"/>
            <a:ext cx="4000528" cy="251544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472" y="392906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KE=50 </a:t>
            </a:r>
            <a:r>
              <a:rPr lang="en-US" b="1" dirty="0" err="1" smtClean="0"/>
              <a:t>eV</a:t>
            </a:r>
            <a:endParaRPr lang="el-G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40005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KE=50 </a:t>
            </a:r>
            <a:r>
              <a:rPr lang="en-US" b="1" dirty="0" err="1" smtClean="0"/>
              <a:t>eV</a:t>
            </a:r>
            <a:endParaRPr lang="el-G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43702" y="1857364"/>
            <a:ext cx="1714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CONSTANT </a:t>
            </a:r>
          </a:p>
          <a:p>
            <a:pPr algn="ctr"/>
            <a:r>
              <a:rPr lang="en-US" b="1" dirty="0" smtClean="0"/>
              <a:t>V</a:t>
            </a:r>
            <a:r>
              <a:rPr lang="en-US" sz="1100" b="1" dirty="0" smtClean="0"/>
              <a:t>IN</a:t>
            </a:r>
            <a:r>
              <a:rPr lang="en-US" b="1" dirty="0" smtClean="0"/>
              <a:t>= -11.42 V</a:t>
            </a:r>
          </a:p>
          <a:p>
            <a:pPr algn="ctr"/>
            <a:r>
              <a:rPr lang="en-US" b="1" dirty="0" smtClean="0"/>
              <a:t>V</a:t>
            </a:r>
            <a:r>
              <a:rPr lang="en-US" sz="1200" b="1" dirty="0" smtClean="0"/>
              <a:t>OUT</a:t>
            </a:r>
            <a:r>
              <a:rPr lang="en-US" b="1" dirty="0" smtClean="0"/>
              <a:t>= -26.66 V</a:t>
            </a:r>
          </a:p>
          <a:p>
            <a:pPr algn="ctr"/>
            <a:r>
              <a:rPr lang="en-US" b="1" dirty="0" smtClean="0"/>
              <a:t>V</a:t>
            </a:r>
            <a:r>
              <a:rPr lang="en-US" sz="1200" b="1" dirty="0" smtClean="0"/>
              <a:t>1</a:t>
            </a:r>
            <a:r>
              <a:rPr lang="en-US" b="1" dirty="0" smtClean="0"/>
              <a:t>=0 V</a:t>
            </a:r>
            <a:endParaRPr lang="en-US" sz="1200" b="1" dirty="0" smtClean="0"/>
          </a:p>
          <a:p>
            <a:pPr algn="ctr"/>
            <a:r>
              <a:rPr lang="en-US" b="1" dirty="0" smtClean="0"/>
              <a:t>V</a:t>
            </a:r>
            <a:r>
              <a:rPr lang="en-US" sz="1200" b="1" dirty="0" smtClean="0"/>
              <a:t>5</a:t>
            </a:r>
            <a:r>
              <a:rPr lang="en-US" b="1" dirty="0" smtClean="0"/>
              <a:t>= -20 V</a:t>
            </a:r>
            <a:endParaRPr lang="en-US" sz="1200" b="1" dirty="0" smtClean="0"/>
          </a:p>
          <a:p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3071802" y="435769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sz="1200" b="1" dirty="0" smtClean="0"/>
              <a:t>IN</a:t>
            </a:r>
            <a:endParaRPr lang="el-GR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43306" y="607220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sz="1200" b="1" dirty="0" smtClean="0"/>
              <a:t>OUT</a:t>
            </a:r>
            <a:endParaRPr lang="el-GR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29586" y="435769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sz="1200" b="1" dirty="0" smtClean="0"/>
              <a:t>IN</a:t>
            </a:r>
            <a:endParaRPr lang="el-GR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286776" y="6000768"/>
            <a:ext cx="85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sz="1200" b="1" dirty="0" smtClean="0"/>
              <a:t>OUT</a:t>
            </a:r>
            <a:endParaRPr lang="el-GR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29190" y="228599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sz="1200" b="1" dirty="0" smtClean="0"/>
              <a:t>IN</a:t>
            </a:r>
            <a:endParaRPr lang="el-GR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29256" y="142873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sz="1200" b="1" dirty="0" smtClean="0"/>
              <a:t>OUT</a:t>
            </a:r>
            <a:endParaRPr lang="el-GR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28992" y="3000372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V1   V2  V3   V4  V5</a:t>
            </a:r>
            <a:endParaRPr lang="el-GR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14414" y="507207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V1   V2     V3      V4     V5</a:t>
            </a:r>
            <a:endParaRPr lang="el-GR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786446" y="5000636"/>
            <a:ext cx="2214578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V1    V2        V3        V4    V5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at 20eV, 30eV and 40eV </a:t>
            </a:r>
            <a:endParaRPr lang="el-GR" dirty="0"/>
          </a:p>
        </p:txBody>
      </p:sp>
      <p:pic>
        <p:nvPicPr>
          <p:cNvPr id="9218" name="Picture 2" descr="C:\Users\Ηλίας\Desktop\Presentation\project photo\20eV_foc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857652" cy="2500330"/>
          </a:xfrm>
          <a:prstGeom prst="rect">
            <a:avLst/>
          </a:prstGeom>
          <a:noFill/>
        </p:spPr>
      </p:pic>
      <p:pic>
        <p:nvPicPr>
          <p:cNvPr id="9219" name="Picture 3" descr="C:\Users\Ηλίας\Desktop\Presentation\project photo\30eV_foc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4214810" cy="2523244"/>
          </a:xfrm>
          <a:prstGeom prst="rect">
            <a:avLst/>
          </a:prstGeom>
          <a:noFill/>
        </p:spPr>
      </p:pic>
      <p:pic>
        <p:nvPicPr>
          <p:cNvPr id="9220" name="Picture 4" descr="C:\Users\Ηλίας\Desktop\Presentation\project photo\40eV_foc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71942"/>
            <a:ext cx="3714776" cy="2500306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4429124" y="5143512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357158" y="135729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KE=20 </a:t>
            </a:r>
            <a:r>
              <a:rPr lang="en-US" b="1" dirty="0" err="1" smtClean="0"/>
              <a:t>eV</a:t>
            </a:r>
            <a:endParaRPr lang="el-GR" b="1" dirty="0"/>
          </a:p>
        </p:txBody>
      </p:sp>
      <p:sp>
        <p:nvSpPr>
          <p:cNvPr id="10" name="Rectangle 9"/>
          <p:cNvSpPr/>
          <p:nvPr/>
        </p:nvSpPr>
        <p:spPr>
          <a:xfrm>
            <a:off x="4857752" y="1285860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KE=30 </a:t>
            </a:r>
            <a:r>
              <a:rPr lang="en-US" b="1" dirty="0" err="1" smtClean="0"/>
              <a:t>eV</a:t>
            </a:r>
            <a:endParaRPr lang="el-GR" b="1" dirty="0"/>
          </a:p>
        </p:txBody>
      </p:sp>
      <p:sp>
        <p:nvSpPr>
          <p:cNvPr id="11" name="Rectangle 10"/>
          <p:cNvSpPr/>
          <p:nvPr/>
        </p:nvSpPr>
        <p:spPr>
          <a:xfrm>
            <a:off x="571472" y="4071942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KE=40 </a:t>
            </a:r>
            <a:r>
              <a:rPr lang="en-US" b="1" dirty="0" err="1" smtClean="0"/>
              <a:t>eV</a:t>
            </a:r>
            <a:endParaRPr lang="el-GR" b="1" dirty="0"/>
          </a:p>
        </p:txBody>
      </p:sp>
      <p:pic>
        <p:nvPicPr>
          <p:cNvPr id="9222" name="Picture 6" descr="C:\Users\Ηλίας\Desktop\40eV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000504"/>
            <a:ext cx="3143272" cy="26457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6248" y="4429132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SIMION</a:t>
            </a:r>
          </a:p>
          <a:p>
            <a:pPr algn="ctr"/>
            <a:r>
              <a:rPr lang="en-US" b="1" dirty="0" smtClean="0"/>
              <a:t>3D</a:t>
            </a:r>
            <a:endParaRPr lang="el-G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3000372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    V1  V2     V3    V4   V5</a:t>
            </a:r>
            <a:endParaRPr lang="el-GR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5429256" y="2928934"/>
            <a:ext cx="15632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 V1  V2     V3    V4   V5</a:t>
            </a:r>
            <a:endParaRPr lang="el-GR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1000100" y="5715016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1200" b="1" dirty="0" smtClean="0"/>
              <a:t>V1  V2    V3    V4   V5</a:t>
            </a:r>
            <a:endParaRPr lang="el-GR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28860" y="2214554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Vin=-4.44eV</a:t>
            </a:r>
            <a:endParaRPr lang="el-GR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7072330" y="2143116"/>
            <a:ext cx="13573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Vin=-22eV</a:t>
            </a:r>
            <a:endParaRPr lang="el-GR" sz="1200" b="1" dirty="0"/>
          </a:p>
        </p:txBody>
      </p:sp>
      <p:sp>
        <p:nvSpPr>
          <p:cNvPr id="19" name="Rectangle 18"/>
          <p:cNvSpPr/>
          <p:nvPr/>
        </p:nvSpPr>
        <p:spPr>
          <a:xfrm>
            <a:off x="2428860" y="4929198"/>
            <a:ext cx="846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Vin=-25eV</a:t>
            </a:r>
            <a:endParaRPr lang="el-GR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2928926" y="1285860"/>
            <a:ext cx="1011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Vout</a:t>
            </a:r>
            <a:r>
              <a:rPr lang="en-US" sz="1200" b="1" dirty="0" smtClean="0"/>
              <a:t>=5.75eV</a:t>
            </a:r>
            <a:endParaRPr lang="el-GR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7643834" y="1285860"/>
            <a:ext cx="11361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Vout</a:t>
            </a:r>
            <a:r>
              <a:rPr lang="en-US" sz="1200" b="1" dirty="0" smtClean="0"/>
              <a:t>=-16.77eV</a:t>
            </a:r>
            <a:endParaRPr lang="el-GR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2786050" y="4071942"/>
            <a:ext cx="979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Vout</a:t>
            </a:r>
            <a:r>
              <a:rPr lang="en-US" sz="1200" b="1" dirty="0" smtClean="0"/>
              <a:t>=-2.1eV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filtering and resolution</a:t>
            </a:r>
            <a:endParaRPr lang="el-GR" dirty="0"/>
          </a:p>
        </p:txBody>
      </p:sp>
      <p:pic>
        <p:nvPicPr>
          <p:cNvPr id="8195" name="Picture 3" descr="C:\Users\Ηλίας\Desktop\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736"/>
            <a:ext cx="5504155" cy="4393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1643050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KE=50 </a:t>
            </a:r>
            <a:r>
              <a:rPr lang="en-US" dirty="0" err="1" smtClean="0"/>
              <a:t>eV</a:t>
            </a:r>
            <a:r>
              <a:rPr lang="en-US" dirty="0" smtClean="0"/>
              <a:t> (red)</a:t>
            </a:r>
          </a:p>
          <a:p>
            <a:r>
              <a:rPr lang="en-US" dirty="0" smtClean="0"/>
              <a:t>KE=40 </a:t>
            </a:r>
            <a:r>
              <a:rPr lang="en-US" dirty="0" err="1" smtClean="0"/>
              <a:t>eV</a:t>
            </a:r>
            <a:r>
              <a:rPr lang="en-US" dirty="0" smtClean="0"/>
              <a:t> (green)</a:t>
            </a:r>
          </a:p>
          <a:p>
            <a:r>
              <a:rPr lang="en-US" dirty="0" smtClean="0"/>
              <a:t>KE=30 </a:t>
            </a:r>
            <a:r>
              <a:rPr lang="en-US" dirty="0" err="1" smtClean="0"/>
              <a:t>eV</a:t>
            </a:r>
            <a:r>
              <a:rPr lang="en-US" dirty="0" smtClean="0"/>
              <a:t> (blue)</a:t>
            </a:r>
          </a:p>
          <a:p>
            <a:r>
              <a:rPr lang="en-US" dirty="0" smtClean="0"/>
              <a:t>KE=30 </a:t>
            </a:r>
            <a:r>
              <a:rPr lang="en-US" dirty="0" err="1" smtClean="0"/>
              <a:t>eV</a:t>
            </a:r>
            <a:r>
              <a:rPr lang="en-US" dirty="0" smtClean="0"/>
              <a:t> (black)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429388" y="3000372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Vin = -11.4 2V</a:t>
            </a:r>
            <a:endParaRPr lang="el-GR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16" y="142873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Vout</a:t>
            </a:r>
            <a:r>
              <a:rPr lang="en-US" sz="1600" b="1" dirty="0" smtClean="0"/>
              <a:t> = -26.66 V</a:t>
            </a:r>
            <a:endParaRPr lang="el-GR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45720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	         </a:t>
            </a:r>
            <a:r>
              <a:rPr lang="en-US" b="1" dirty="0" smtClean="0"/>
              <a:t>V1   V2    V3     V4    V5  </a:t>
            </a:r>
            <a:endParaRPr lang="el-GR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42910" y="1500174"/>
          <a:ext cx="2000264" cy="292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000132"/>
              </a:tblGrid>
              <a:tr h="65591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VOLTAGES OF</a:t>
                      </a:r>
                      <a:r>
                        <a:rPr lang="en-US" baseline="0" dirty="0" smtClean="0"/>
                        <a:t> LENSES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144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l-GR" dirty="0"/>
                    </a:p>
                  </a:txBody>
                  <a:tcPr/>
                </a:tc>
              </a:tr>
              <a:tr h="401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l-GR" dirty="0"/>
                    </a:p>
                  </a:txBody>
                  <a:tcPr/>
                </a:tc>
              </a:tr>
              <a:tr h="401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245</a:t>
                      </a:r>
                      <a:endParaRPr lang="el-GR" dirty="0"/>
                    </a:p>
                  </a:txBody>
                  <a:tcPr/>
                </a:tc>
              </a:tr>
              <a:tr h="401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l-GR" dirty="0"/>
                    </a:p>
                  </a:txBody>
                  <a:tcPr/>
                </a:tc>
              </a:tr>
              <a:tr h="6551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-20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4786322"/>
            <a:ext cx="3286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Energy resolution for 50 </a:t>
            </a:r>
            <a:r>
              <a:rPr lang="en-US" sz="2000" b="1" dirty="0" err="1" smtClean="0"/>
              <a:t>eV</a:t>
            </a:r>
            <a:r>
              <a:rPr lang="en-US" sz="2000" b="1" dirty="0" smtClean="0"/>
              <a:t> :</a:t>
            </a:r>
          </a:p>
          <a:p>
            <a:r>
              <a:rPr lang="el-GR" sz="1200" b="1" dirty="0" smtClean="0"/>
              <a:t> </a:t>
            </a:r>
            <a:endParaRPr lang="el-GR" sz="1200" dirty="0" smtClean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286388"/>
            <a:ext cx="2857520" cy="800100"/>
          </a:xfrm>
          <a:prstGeom prst="rect">
            <a:avLst/>
          </a:prstGeom>
          <a:noFill/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electron gun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18" charset="2"/>
              <a:buChar char="·"/>
            </a:pPr>
            <a:r>
              <a:rPr lang="en-US" dirty="0" smtClean="0"/>
              <a:t>System: </a:t>
            </a:r>
            <a:r>
              <a:rPr lang="en-US" dirty="0"/>
              <a:t>1</a:t>
            </a:r>
            <a:r>
              <a:rPr lang="en-US" dirty="0" smtClean="0"/>
              <a:t> source &amp; 7 electrodes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214974" cy="187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429132"/>
            <a:ext cx="58936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429132"/>
            <a:ext cx="16838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03 -0.31476 L -3.61111E-6 6.47549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51 -0.33719 L 0.06649 -0.0041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>
                <a:sym typeface="Symbol"/>
              </a:rPr>
              <a:t>   </a:t>
            </a:r>
            <a:r>
              <a:rPr lang="en-US" dirty="0" smtClean="0"/>
              <a:t>Produce a beam of a specific diameter</a:t>
            </a:r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500317"/>
            <a:ext cx="9001156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own Arrow 9"/>
          <p:cNvSpPr/>
          <p:nvPr/>
        </p:nvSpPr>
        <p:spPr>
          <a:xfrm>
            <a:off x="7929586" y="3000372"/>
            <a:ext cx="7143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Up Arrow 10"/>
          <p:cNvSpPr/>
          <p:nvPr/>
        </p:nvSpPr>
        <p:spPr>
          <a:xfrm>
            <a:off x="7929586" y="3357562"/>
            <a:ext cx="71438" cy="214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8596" y="4332325"/>
            <a:ext cx="8229600" cy="231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have to adjust the voltages…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Voltages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 work which is:</a:t>
            </a:r>
          </a:p>
          <a:p>
            <a:pPr>
              <a:buFont typeface="Symbol" pitchFamily="18" charset="2"/>
              <a:buChar char="·"/>
            </a:pPr>
            <a:r>
              <a:rPr lang="en-US" dirty="0" smtClean="0">
                <a:sym typeface="Symbol"/>
              </a:rPr>
              <a:t>Repetitious</a:t>
            </a:r>
          </a:p>
          <a:p>
            <a:pPr>
              <a:buFont typeface="Symbol" pitchFamily="18" charset="2"/>
              <a:buChar char="·"/>
            </a:pPr>
            <a:r>
              <a:rPr lang="en-US" dirty="0" smtClean="0">
                <a:sym typeface="Symbol"/>
              </a:rPr>
              <a:t>Boring</a:t>
            </a:r>
          </a:p>
          <a:p>
            <a:pPr>
              <a:buFont typeface="Symbol" pitchFamily="18" charset="2"/>
              <a:buChar char="·"/>
            </a:pPr>
            <a:r>
              <a:rPr lang="en-US" dirty="0" smtClean="0">
                <a:sym typeface="Symbol"/>
              </a:rPr>
              <a:t>Long (many voltages)</a:t>
            </a:r>
          </a:p>
          <a:p>
            <a:pPr>
              <a:buFont typeface="Symbol" pitchFamily="18" charset="2"/>
              <a:buChar char="·"/>
            </a:pPr>
            <a:endParaRPr lang="en-US" dirty="0">
              <a:sym typeface="Symbol"/>
            </a:endParaRPr>
          </a:p>
          <a:p>
            <a:pPr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        Ideal for a computer!</a:t>
            </a:r>
            <a:endParaRPr lang="el-GR" dirty="0"/>
          </a:p>
        </p:txBody>
      </p:sp>
      <p:sp>
        <p:nvSpPr>
          <p:cNvPr id="5" name="Right Arrow 4"/>
          <p:cNvSpPr/>
          <p:nvPr/>
        </p:nvSpPr>
        <p:spPr>
          <a:xfrm>
            <a:off x="857224" y="4714884"/>
            <a:ext cx="500066" cy="2143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1) Loop through the voltages</a:t>
            </a:r>
            <a:endParaRPr lang="el-G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7043978" cy="417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4 Steps: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Steps: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2) Adjust electrode values</a:t>
            </a:r>
            <a:endParaRPr lang="el-GR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386" y="2214554"/>
            <a:ext cx="5950572" cy="208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Steps: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3) Record the y coordinate for every ion</a:t>
            </a:r>
            <a:endParaRPr lang="el-GR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60"/>
            <a:ext cx="7572428" cy="238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857771"/>
            <a:ext cx="9001156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Steps: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4</a:t>
            </a:r>
            <a:r>
              <a:rPr lang="en-US" dirty="0" smtClean="0"/>
              <a:t>) Calculate width and save voltages</a:t>
            </a:r>
            <a:endParaRPr lang="el-G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823041" cy="23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after </a:t>
            </a:r>
            <a:r>
              <a:rPr lang="en-US" dirty="0" smtClean="0">
                <a:sym typeface="Mathematica1"/>
              </a:rPr>
              <a:t></a:t>
            </a:r>
            <a:r>
              <a:rPr lang="en-US" dirty="0" smtClean="0"/>
              <a:t>10 minutes…</a:t>
            </a:r>
            <a:endParaRPr lang="el-GR" dirty="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366474" cy="359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362</Words>
  <Application>Microsoft Office PowerPoint</Application>
  <PresentationFormat>On-screen Show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The electron gun</vt:lpstr>
      <vt:lpstr>Goal</vt:lpstr>
      <vt:lpstr>Adjusting the Voltages</vt:lpstr>
      <vt:lpstr>4 Steps:</vt:lpstr>
      <vt:lpstr>4 Steps:</vt:lpstr>
      <vt:lpstr>4 Steps:</vt:lpstr>
      <vt:lpstr>4 Steps:</vt:lpstr>
      <vt:lpstr>And after 10 minutes…</vt:lpstr>
      <vt:lpstr>HDA &amp; Input Lenses</vt:lpstr>
      <vt:lpstr>Goal</vt:lpstr>
      <vt:lpstr>Lowest energy</vt:lpstr>
      <vt:lpstr>Position of focal point</vt:lpstr>
      <vt:lpstr>Focusing at 20eV, 30eV and 40eV </vt:lpstr>
      <vt:lpstr>Energy filtering and resolution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Gun  &amp; HDA</dc:title>
  <dc:creator>Ηλίας</dc:creator>
  <cp:lastModifiedBy>Ηλίας</cp:lastModifiedBy>
  <cp:revision>134</cp:revision>
  <dcterms:created xsi:type="dcterms:W3CDTF">2013-08-28T18:25:02Z</dcterms:created>
  <dcterms:modified xsi:type="dcterms:W3CDTF">2013-08-29T23:08:03Z</dcterms:modified>
</cp:coreProperties>
</file>