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0" r:id="rId5"/>
    <p:sldId id="265" r:id="rId6"/>
    <p:sldId id="264" r:id="rId7"/>
    <p:sldId id="267" r:id="rId8"/>
    <p:sldId id="269" r:id="rId9"/>
    <p:sldId id="271" r:id="rId10"/>
    <p:sldId id="274" r:id="rId11"/>
    <p:sldId id="275" r:id="rId12"/>
    <p:sldId id="276" r:id="rId13"/>
    <p:sldId id="262" r:id="rId14"/>
    <p:sldId id="268" r:id="rId15"/>
    <p:sldId id="273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6323" autoAdjust="0"/>
  </p:normalViewPr>
  <p:slideViewPr>
    <p:cSldViewPr>
      <p:cViewPr>
        <p:scale>
          <a:sx n="70" d="100"/>
          <a:sy n="70" d="100"/>
        </p:scale>
        <p:origin x="-151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2C775-37EA-4215-918B-9DEDAD3C7A7A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AC154-4483-4128-ABA6-FC687AEBFF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73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C154-4483-4128-ABA6-FC687AEBFFC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9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particle-induced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emission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coincidence measurements of slow singly and multiply charged ion-induced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 emission from a clean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monocrystalline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gold surface at grazing incidence of projectile ions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detection efficiency?</a:t>
            </a:r>
          </a:p>
          <a:p>
            <a:r>
              <a:rPr lang="tr-TR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energy of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released electrons?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dependence on rotation angle?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beam profile?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starting conditions of electrons: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angular and energy distributions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particular, ion-induced electron emission from solid surfaces is of considerable principal and practical interest in modern surface physics and analytics, and also for various plasma based applications.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C154-4483-4128-ABA6-FC687AEBFFC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42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+A target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+A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electrode</a:t>
            </a:r>
            <a:endParaRPr lang="tr-T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+A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detector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C154-4483-4128-ABA6-FC687AEBFFC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69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C154-4483-4128-ABA6-FC687AEBFFC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61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&gt;300</a:t>
                </a:r>
                <a:r>
                  <a:rPr lang="en-US" dirty="0" smtClean="0"/>
                  <a:t>V,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detector</m:t>
                        </m:r>
                      </m:sub>
                    </m:sSub>
                  </m:oMath>
                </a14:m>
                <a:r>
                  <a:rPr lang="en-US" dirty="0" smtClean="0"/>
                  <a:t> but higher is better for res.</a:t>
                </a:r>
              </a:p>
              <a:p>
                <a:endParaRPr lang="en-US" dirty="0"/>
              </a:p>
              <a:p>
                <a:r>
                  <a:rPr lang="en-US" dirty="0" smtClean="0"/>
                  <a:t>Why we have to choose these parameters?</a:t>
                </a:r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&gt;300</a:t>
                </a:r>
                <a:r>
                  <a:rPr lang="en-US" dirty="0" smtClean="0"/>
                  <a:t>V, all </a:t>
                </a:r>
                <a:r>
                  <a:rPr lang="en-US" i="0" dirty="0">
                    <a:latin typeface="Cambria Math"/>
                  </a:rPr>
                  <a:t>V_detector</a:t>
                </a:r>
                <a:r>
                  <a:rPr lang="en-US" dirty="0" smtClean="0"/>
                  <a:t> but higher is better for res.</a:t>
                </a:r>
              </a:p>
              <a:p>
                <a:endParaRPr lang="en-US" dirty="0"/>
              </a:p>
              <a:p>
                <a:r>
                  <a:rPr lang="en-US" dirty="0" smtClean="0"/>
                  <a:t>Why we have to choose these parameters?</a:t>
                </a:r>
              </a:p>
              <a:p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C154-4483-4128-ABA6-FC687AEBFFC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78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parameters defined where and used for why?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C154-4483-4128-ABA6-FC687AEBFFC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69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29.08.2013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08" y="3553816"/>
            <a:ext cx="1989880" cy="15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2103" y="7029400"/>
            <a:ext cx="8429625" cy="695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GB" sz="1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CPO</a:t>
            </a:r>
            <a:r>
              <a:rPr lang="en-GB" sz="1800" b="1" dirty="0">
                <a:solidFill>
                  <a:srgbClr val="548DD4"/>
                </a:solidFill>
                <a:effectLst/>
                <a:latin typeface="Times New Roman"/>
                <a:ea typeface="Times New Roman"/>
              </a:rPr>
              <a:t>TS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 2013: 3</a:t>
            </a:r>
            <a:r>
              <a:rPr lang="en-GB" sz="1800" b="1" baseline="30000" dirty="0">
                <a:effectLst/>
                <a:latin typeface="Times New Roman"/>
                <a:ea typeface="Times New Roman"/>
              </a:rPr>
              <a:t>rd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 ERASMUS IP on 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harge 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P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article 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O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ptics – </a:t>
            </a:r>
            <a:r>
              <a:rPr lang="en-GB" sz="1800" b="1" dirty="0">
                <a:solidFill>
                  <a:srgbClr val="548DD4"/>
                </a:solidFill>
                <a:effectLst/>
                <a:latin typeface="Times New Roman"/>
                <a:ea typeface="Times New Roman"/>
              </a:rPr>
              <a:t>T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heory and </a:t>
            </a:r>
            <a:r>
              <a:rPr lang="en-GB" sz="1800" b="1" dirty="0">
                <a:solidFill>
                  <a:srgbClr val="548DD4"/>
                </a:solidFill>
                <a:effectLst/>
                <a:latin typeface="Times New Roman"/>
                <a:ea typeface="Times New Roman"/>
              </a:rPr>
              <a:t>S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imulation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800" b="1" dirty="0">
                <a:effectLst/>
                <a:latin typeface="Times New Roman"/>
                <a:ea typeface="Times New Roman"/>
              </a:rPr>
              <a:t>Dept. of Physics, University of Crete, </a:t>
            </a:r>
            <a:r>
              <a:rPr lang="en-GB" sz="1800" b="1" dirty="0" err="1">
                <a:effectLst/>
                <a:latin typeface="Times New Roman"/>
                <a:ea typeface="Times New Roman"/>
              </a:rPr>
              <a:t>Heraklion</a:t>
            </a:r>
            <a:r>
              <a:rPr lang="en-GB" sz="1800" b="1" dirty="0">
                <a:effectLst/>
                <a:latin typeface="Times New Roman"/>
                <a:ea typeface="Times New Roman"/>
              </a:rPr>
              <a:t>, GREECE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52365" y="8037512"/>
            <a:ext cx="42291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Project Coordinator: Prof. Theo Zouros (tzouros@physics.uoc.gr)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24" y="233435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36" y="241944"/>
            <a:ext cx="889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48" y="216544"/>
            <a:ext cx="31273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04" y="240085"/>
            <a:ext cx="8778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04" y="216544"/>
            <a:ext cx="604838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64" y="233435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2" y="201852"/>
            <a:ext cx="1187624" cy="11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2" y="5636344"/>
            <a:ext cx="1177032" cy="11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0"/>
          <p:cNvSpPr>
            <a:spLocks noGrp="1"/>
          </p:cNvSpPr>
          <p:nvPr/>
        </p:nvSpPr>
        <p:spPr>
          <a:xfrm>
            <a:off x="487760" y="1825624"/>
            <a:ext cx="83506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CPO</a:t>
            </a:r>
            <a:r>
              <a:rPr lang="en-US" sz="3600" b="1" dirty="0" smtClean="0">
                <a:solidFill>
                  <a:srgbClr val="0070C0"/>
                </a:solidFill>
              </a:rPr>
              <a:t>TS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ERASMUS Intensive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harged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article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ptics: </a:t>
            </a:r>
            <a:r>
              <a:rPr lang="en-US" b="1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heory and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imulation</a:t>
            </a:r>
            <a:endParaRPr lang="en-US" dirty="0"/>
          </a:p>
        </p:txBody>
      </p:sp>
      <p:sp>
        <p:nvSpPr>
          <p:cNvPr id="17" name="Subtitle 11"/>
          <p:cNvSpPr>
            <a:spLocks noGrp="1"/>
          </p:cNvSpPr>
          <p:nvPr/>
        </p:nvSpPr>
        <p:spPr>
          <a:xfrm>
            <a:off x="1490136" y="5379168"/>
            <a:ext cx="6400800" cy="1415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http://cpots2013.physics.uoc.gr</a:t>
            </a:r>
          </a:p>
          <a:p>
            <a:r>
              <a:rPr lang="en-US" sz="2000" dirty="0" smtClean="0"/>
              <a:t>Dept. of Physics, University of Crete</a:t>
            </a:r>
          </a:p>
          <a:p>
            <a:r>
              <a:rPr lang="en-US" sz="2000" dirty="0" smtClean="0"/>
              <a:t>Aug 15 – 30, 2013 </a:t>
            </a:r>
          </a:p>
          <a:p>
            <a:r>
              <a:rPr lang="en-US" sz="2000" dirty="0" smtClean="0"/>
              <a:t>Heraklion, Crete, GREECE</a:t>
            </a:r>
            <a:endParaRPr lang="en-US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5805264"/>
            <a:ext cx="2425065" cy="9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359970" y="169441"/>
            <a:ext cx="1223963" cy="1185863"/>
            <a:chOff x="1066" y="143"/>
            <a:chExt cx="771" cy="747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066" y="164"/>
              <a:ext cx="680" cy="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  <p:pic>
          <p:nvPicPr>
            <p:cNvPr id="22" name="Picture 14" descr="escudo12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8" y="372"/>
              <a:ext cx="43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5"/>
            <p:cNvSpPr txBox="1">
              <a:spLocks noChangeAspect="1" noChangeArrowheads="1"/>
            </p:cNvSpPr>
            <p:nvPr/>
          </p:nvSpPr>
          <p:spPr bwMode="auto">
            <a:xfrm>
              <a:off x="1186" y="143"/>
              <a:ext cx="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sz="1600" dirty="0">
                  <a:solidFill>
                    <a:srgbClr val="FF3300"/>
                  </a:solidFill>
                  <a:latin typeface="cmbx9"/>
                </a:rPr>
                <a:t>U</a:t>
              </a:r>
              <a:r>
                <a:rPr lang="en-US" sz="2000" dirty="0">
                  <a:solidFill>
                    <a:srgbClr val="FF3300"/>
                  </a:solidFill>
                  <a:latin typeface="cmbx9"/>
                </a:rPr>
                <a:t>C</a:t>
              </a:r>
              <a:r>
                <a:rPr lang="en-US" sz="1600" dirty="0">
                  <a:solidFill>
                    <a:srgbClr val="FF3300"/>
                  </a:solidFill>
                  <a:latin typeface="cmbx9"/>
                </a:rPr>
                <a:t>M</a:t>
              </a:r>
            </a:p>
          </p:txBody>
        </p:sp>
      </p:grp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96" y="169440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7"/>
    </mc:Choice>
    <mc:Fallback>
      <p:transition spd="slow" advTm="95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ngelo\Desktop\ΦΥΣΙΚΟ\Project\Detector_efficiency\Detector_efficiency\graphs\efficiency_60_37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15159" r="2821" b="5486"/>
          <a:stretch/>
        </p:blipFill>
        <p:spPr bwMode="auto">
          <a:xfrm>
            <a:off x="4716016" y="3861336"/>
            <a:ext cx="411980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gelo\Desktop\ΦΥΣΙΚΟ\Project\Detector_efficiency\Detector_efficiency\graphs\efficiency_45_37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4840" r="2099" b="3869"/>
          <a:stretch/>
        </p:blipFill>
        <p:spPr bwMode="auto">
          <a:xfrm>
            <a:off x="4716016" y="981024"/>
            <a:ext cx="413897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gelo\Desktop\ΦΥΣΙΚΟ\Project\Detector_efficiency\Detector_efficiency\graphs\efficiency_30_37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4177" r="3056" b="4856"/>
          <a:stretch/>
        </p:blipFill>
        <p:spPr bwMode="auto">
          <a:xfrm>
            <a:off x="448056" y="3789336"/>
            <a:ext cx="4107442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ngelo\Desktop\ΦΥΣΙΚΟ\Project\Detector_efficiency\Detector_efficiency\graphs\efficiency_0_37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5020" r="2969" b="4336"/>
          <a:stretch/>
        </p:blipFill>
        <p:spPr bwMode="auto">
          <a:xfrm>
            <a:off x="493533" y="980728"/>
            <a:ext cx="404352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73224" y="1120112"/>
                <a:ext cx="1666528" cy="43668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224" y="1120112"/>
                <a:ext cx="1666528" cy="43668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2"/>
              <p:cNvSpPr txBox="1">
                <a:spLocks/>
              </p:cNvSpPr>
              <p:nvPr/>
            </p:nvSpPr>
            <p:spPr>
              <a:xfrm>
                <a:off x="683568" y="3933056"/>
                <a:ext cx="1666528" cy="4366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tr-TR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3056"/>
                <a:ext cx="1666528" cy="4366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2"/>
              <p:cNvSpPr txBox="1">
                <a:spLocks/>
              </p:cNvSpPr>
              <p:nvPr/>
            </p:nvSpPr>
            <p:spPr>
              <a:xfrm>
                <a:off x="5065712" y="1120112"/>
                <a:ext cx="1666528" cy="4366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45</m:t>
                      </m:r>
                      <m:r>
                        <a:rPr lang="tr-TR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12" y="1120112"/>
                <a:ext cx="1666528" cy="4366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İçerik Yer Tutucusu 2"/>
              <p:cNvSpPr txBox="1">
                <a:spLocks/>
              </p:cNvSpPr>
              <p:nvPr/>
            </p:nvSpPr>
            <p:spPr>
              <a:xfrm>
                <a:off x="5065712" y="4000432"/>
                <a:ext cx="1666528" cy="4366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60</m:t>
                      </m:r>
                      <m:r>
                        <a:rPr lang="tr-TR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12" y="4000432"/>
                <a:ext cx="1666528" cy="4366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1"/>
    </mc:Choice>
    <mc:Fallback>
      <p:transition spd="slow" advTm="78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61760"/>
            <a:ext cx="8229600" cy="1066800"/>
          </a:xfrm>
        </p:spPr>
        <p:txBody>
          <a:bodyPr/>
          <a:lstStyle/>
          <a:p>
            <a:r>
              <a:rPr lang="tr-TR" dirty="0" err="1"/>
              <a:t>Results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30832" y="1912200"/>
                <a:ext cx="8229600" cy="4325112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K.E. = 370 </a:t>
                </a:r>
                <a:r>
                  <a:rPr lang="en-US" sz="1800" dirty="0" err="1" smtClean="0"/>
                  <a:t>eV</a:t>
                </a:r>
                <a:r>
                  <a:rPr lang="en-US" sz="1800" dirty="0" smtClean="0"/>
                  <a:t>,</a:t>
                </a:r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109728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FWHM=40 </a:t>
                </a:r>
                <a:r>
                  <a:rPr lang="en-US" sz="1800" dirty="0" err="1" smtClean="0"/>
                  <a:t>eV</a:t>
                </a:r>
                <a:endParaRPr lang="en-US" sz="1800" dirty="0" smtClean="0"/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dirty="0">
                            <a:latin typeface="Cambria Math"/>
                          </a:rPr>
                          <m:t>detector</m:t>
                        </m:r>
                      </m:sub>
                    </m:sSub>
                    <m:r>
                      <a:rPr lang="en-US" sz="1800" i="0" dirty="0">
                        <a:latin typeface="Cambria Math"/>
                      </a:rPr>
                      <m:t>=25 </m:t>
                    </m:r>
                    <m:r>
                      <m:rPr>
                        <m:sty m:val="p"/>
                      </m:rPr>
                      <a:rPr lang="en-US" sz="1800" i="0" dirty="0">
                        <a:latin typeface="Cambria Math"/>
                      </a:rPr>
                      <m:t>kV</m:t>
                    </m:r>
                  </m:oMath>
                </a14:m>
                <a:endParaRPr lang="en-US" sz="1800" dirty="0"/>
              </a:p>
              <a:p>
                <a:endParaRPr lang="en-US" sz="1800" dirty="0" smtClean="0"/>
              </a:p>
              <a:p>
                <a:pPr marL="109728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endParaRPr lang="en-US" sz="1800" dirty="0"/>
              </a:p>
              <a:p>
                <a:pPr marL="109728" indent="0">
                  <a:buNone/>
                </a:pPr>
                <a:endParaRPr lang="en-US" sz="1800" dirty="0" smtClean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32" y="1912200"/>
                <a:ext cx="8229600" cy="4325112"/>
              </a:xfrm>
              <a:blipFill rotWithShape="1">
                <a:blip r:embed="rId2"/>
                <a:stretch>
                  <a:fillRect t="-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Angelo\Desktop\ΦΥΣΙΚΟ\Project\Detector_efficiency\Detector_efficiency\graphs\ang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4526" r="1816" b="4507"/>
          <a:stretch/>
        </p:blipFill>
        <p:spPr bwMode="auto">
          <a:xfrm>
            <a:off x="2699792" y="1844824"/>
            <a:ext cx="621609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3"/>
    </mc:Choice>
    <mc:Fallback>
      <p:transition spd="slow" advTm="301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61760"/>
            <a:ext cx="82296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68184"/>
            <a:ext cx="8229600" cy="4325112"/>
          </a:xfrm>
        </p:spPr>
        <p:txBody>
          <a:bodyPr/>
          <a:lstStyle/>
          <a:p>
            <a:r>
              <a:rPr lang="el-GR" dirty="0" smtClean="0"/>
              <a:t>25 </a:t>
            </a:r>
            <a:r>
              <a:rPr lang="en-US" dirty="0" err="1" smtClean="0"/>
              <a:t>gv</a:t>
            </a:r>
            <a:r>
              <a:rPr lang="en-US" dirty="0" smtClean="0"/>
              <a:t>   15000 dv</a:t>
            </a:r>
          </a:p>
          <a:p>
            <a:r>
              <a:rPr lang="en-US" dirty="0" smtClean="0"/>
              <a:t>450 </a:t>
            </a:r>
            <a:r>
              <a:rPr lang="en-US" dirty="0" err="1" smtClean="0"/>
              <a:t>gv</a:t>
            </a:r>
            <a:r>
              <a:rPr lang="en-US" dirty="0" smtClean="0"/>
              <a:t> 26000 dv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29245" r="29373" b="16091"/>
          <a:stretch/>
        </p:blipFill>
        <p:spPr bwMode="auto">
          <a:xfrm>
            <a:off x="481620" y="3569050"/>
            <a:ext cx="3799051" cy="20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29105" r="27729" b="17537"/>
          <a:stretch/>
        </p:blipFill>
        <p:spPr bwMode="auto">
          <a:xfrm>
            <a:off x="4767554" y="3650618"/>
            <a:ext cx="3836574" cy="19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04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79"/>
    </mc:Choice>
    <mc:Fallback>
      <p:transition spd="slow" advTm="984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dcomics.com/comics/archive/phd012113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8" y="602049"/>
            <a:ext cx="4482819" cy="59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95003" y="3007984"/>
            <a:ext cx="4544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for your patience!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have any questions?</a:t>
            </a:r>
            <a:endParaRPr lang="el-G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5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3" y="1521352"/>
            <a:ext cx="7342595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4437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20262"/>
            <a:ext cx="8778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45662"/>
            <a:ext cx="915353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0"/>
          <p:cNvSpPr>
            <a:spLocks noGrp="1"/>
          </p:cNvSpPr>
          <p:nvPr/>
        </p:nvSpPr>
        <p:spPr>
          <a:xfrm>
            <a:off x="396652" y="692696"/>
            <a:ext cx="8350696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CPO</a:t>
            </a:r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tr-TR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2013</a:t>
            </a:r>
          </a:p>
          <a:p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SIMION </a:t>
            </a:r>
            <a:r>
              <a:rPr lang="tr-TR" sz="2100" b="1" dirty="0" err="1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b="1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b="1" dirty="0" err="1" smtClean="0">
                <a:latin typeface="Times New Roman" pitchFamily="18" charset="0"/>
                <a:cs typeface="Times New Roman" pitchFamily="18" charset="0"/>
              </a:rPr>
              <a:t>Projects</a:t>
            </a:r>
            <a:endParaRPr lang="tr-TR" sz="2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1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4900" b="1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755253" y="5373216"/>
            <a:ext cx="3503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Supervisor: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Christoph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LEMELL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(TUW)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6425" y="4038163"/>
            <a:ext cx="2791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err="1" smtClean="0"/>
              <a:t>Isabella</a:t>
            </a:r>
            <a:r>
              <a:rPr lang="tr-TR" sz="1600" dirty="0" smtClean="0"/>
              <a:t>  FLOSS (TUW)</a:t>
            </a:r>
            <a:endParaRPr lang="tr-TR" sz="1600" dirty="0"/>
          </a:p>
          <a:p>
            <a:pPr algn="ctr"/>
            <a:r>
              <a:rPr lang="tr-TR" sz="1600" dirty="0" smtClean="0"/>
              <a:t>Abdullah</a:t>
            </a:r>
            <a:r>
              <a:rPr lang="tr-TR" sz="1600" dirty="0"/>
              <a:t> </a:t>
            </a:r>
            <a:r>
              <a:rPr lang="tr-TR" sz="1600" dirty="0" smtClean="0"/>
              <a:t>KEPCEOĞLU (SU)</a:t>
            </a:r>
          </a:p>
          <a:p>
            <a:pPr algn="ctr"/>
            <a:r>
              <a:rPr lang="tr-TR" sz="1600" dirty="0" smtClean="0"/>
              <a:t>Angelo</a:t>
            </a:r>
            <a:r>
              <a:rPr lang="tr-TR" sz="1600" dirty="0"/>
              <a:t>  </a:t>
            </a:r>
            <a:r>
              <a:rPr lang="tr-TR" sz="1600" dirty="0" smtClean="0"/>
              <a:t>VALENTINO (</a:t>
            </a:r>
            <a:r>
              <a:rPr lang="tr-TR" sz="1600" dirty="0" err="1" smtClean="0"/>
              <a:t>UoI</a:t>
            </a:r>
            <a:r>
              <a:rPr lang="tr-TR" sz="1600" dirty="0" smtClean="0"/>
              <a:t>)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4875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5"/>
    </mc:Choice>
    <mc:Fallback>
      <p:transition spd="slow" advTm="126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43504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088232"/>
          </a:xfrm>
        </p:spPr>
        <p:txBody>
          <a:bodyPr/>
          <a:lstStyle/>
          <a:p>
            <a:r>
              <a:rPr lang="el-GR" dirty="0" smtClean="0"/>
              <a:t>Μο</a:t>
            </a:r>
            <a:r>
              <a:rPr lang="en-US" dirty="0" err="1" smtClean="0"/>
              <a:t>tivation</a:t>
            </a:r>
            <a:endParaRPr lang="en-US" dirty="0" smtClean="0"/>
          </a:p>
          <a:p>
            <a:r>
              <a:rPr lang="tr-TR" dirty="0"/>
              <a:t>Material and </a:t>
            </a:r>
            <a:r>
              <a:rPr lang="tr-TR" dirty="0" smtClean="0"/>
              <a:t>Methods</a:t>
            </a:r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Conclusions</a:t>
            </a:r>
            <a:endParaRPr lang="en-US" dirty="0" smtClean="0"/>
          </a:p>
          <a:p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0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"/>
    </mc:Choice>
    <mc:Fallback>
      <p:transition spd="slow" advTm="11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8537"/>
            <a:ext cx="7452320" cy="40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29552" cy="1143008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1" name="Textfeld 14"/>
          <p:cNvSpPr txBox="1"/>
          <p:nvPr/>
        </p:nvSpPr>
        <p:spPr>
          <a:xfrm>
            <a:off x="6372200" y="1393871"/>
            <a:ext cx="25042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detector efficiency?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hteck 15"/>
          <p:cNvSpPr/>
          <p:nvPr/>
        </p:nvSpPr>
        <p:spPr>
          <a:xfrm>
            <a:off x="4860032" y="6562829"/>
            <a:ext cx="41472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C.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Lemell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., Rev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. Sci.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Instrum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. 70, 1653 (1999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348857">
            <a:off x="3897961" y="1089899"/>
            <a:ext cx="2682552" cy="38884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hteck 15"/>
          <p:cNvSpPr/>
          <p:nvPr/>
        </p:nvSpPr>
        <p:spPr>
          <a:xfrm>
            <a:off x="7684523" y="6226581"/>
            <a:ext cx="132279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Lecture 1.3 CL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71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"/>
    </mc:Choice>
    <mc:Fallback>
      <p:transition spd="slow" advTm="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603512"/>
          </a:xfrm>
        </p:spPr>
        <p:txBody>
          <a:bodyPr/>
          <a:lstStyle/>
          <a:p>
            <a:r>
              <a:rPr lang="tr-TR" dirty="0" err="1" smtClean="0"/>
              <a:t>Detector</a:t>
            </a:r>
            <a:r>
              <a:rPr lang="tr-TR" dirty="0" smtClean="0"/>
              <a:t> </a:t>
            </a:r>
            <a:r>
              <a:rPr lang="tr-TR" dirty="0" err="1" smtClean="0"/>
              <a:t>Geometry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9167" r="31845" b="12153"/>
          <a:stretch/>
        </p:blipFill>
        <p:spPr bwMode="auto">
          <a:xfrm>
            <a:off x="683568" y="2276872"/>
            <a:ext cx="334011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1944" r="34504" b="24653"/>
          <a:stretch/>
        </p:blipFill>
        <p:spPr bwMode="auto">
          <a:xfrm>
            <a:off x="4499992" y="2420888"/>
            <a:ext cx="397152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9514" r="6954" b="11458"/>
          <a:stretch/>
        </p:blipFill>
        <p:spPr bwMode="auto">
          <a:xfrm>
            <a:off x="948038" y="5445344"/>
            <a:ext cx="281117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29688" r="34090" b="12325"/>
          <a:stretch/>
        </p:blipFill>
        <p:spPr bwMode="auto">
          <a:xfrm>
            <a:off x="4053054" y="5442292"/>
            <a:ext cx="109188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9514" r="7442" b="11979"/>
          <a:stretch/>
        </p:blipFill>
        <p:spPr bwMode="auto">
          <a:xfrm>
            <a:off x="5508104" y="5442292"/>
            <a:ext cx="282017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96553" y="2382996"/>
            <a:ext cx="62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3D ISO</a:t>
            </a:r>
            <a:endParaRPr lang="tr-TR" sz="105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592697" y="2492896"/>
            <a:ext cx="62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>
                <a:solidFill>
                  <a:schemeClr val="bg1"/>
                </a:solidFill>
              </a:rPr>
              <a:t>3D</a:t>
            </a:r>
            <a:endParaRPr lang="tr-TR" sz="1050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275856" y="5479340"/>
            <a:ext cx="62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XY</a:t>
            </a:r>
            <a:endParaRPr lang="tr-TR" sz="105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376673" y="5479340"/>
            <a:ext cx="62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ZY</a:t>
            </a:r>
            <a:endParaRPr lang="tr-TR" sz="105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884368" y="5479340"/>
            <a:ext cx="62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XZ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62251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"/>
    </mc:Choice>
    <mc:Fallback>
      <p:transition spd="slow" advTm="1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/>
          <a:lstStyle/>
          <a:p>
            <a:r>
              <a:rPr lang="en-US" dirty="0" smtClean="0"/>
              <a:t>Focusing &amp; collecting electrons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32373" r="25309" b="15675"/>
          <a:stretch/>
        </p:blipFill>
        <p:spPr bwMode="auto">
          <a:xfrm>
            <a:off x="593553" y="2276872"/>
            <a:ext cx="81549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6" name="Metin kutusu 11"/>
          <p:cNvSpPr txBox="1"/>
          <p:nvPr/>
        </p:nvSpPr>
        <p:spPr>
          <a:xfrm>
            <a:off x="971600" y="2492896"/>
            <a:ext cx="627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XY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5493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88"/>
    </mc:Choice>
    <mc:Fallback>
      <p:transition spd="slow" advTm="1407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61760"/>
            <a:ext cx="8229600" cy="1066800"/>
          </a:xfrm>
        </p:spPr>
        <p:txBody>
          <a:bodyPr/>
          <a:lstStyle/>
          <a:p>
            <a:r>
              <a:rPr lang="tr-TR" dirty="0" err="1"/>
              <a:t>Results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68184"/>
                <a:ext cx="8229600" cy="4325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1800" b="0" i="0" smtClean="0">
                        <a:latin typeface="Cambria Math"/>
                      </a:rPr>
                      <m:t>Ψ</m:t>
                    </m:r>
                    <m:r>
                      <a:rPr lang="tr-TR" sz="1800" b="0" i="1" smtClean="0">
                        <a:latin typeface="Cambria Math"/>
                      </a:rPr>
                      <m:t>=0°</m:t>
                    </m:r>
                  </m:oMath>
                </a14:m>
                <a:endParaRPr lang="en-US" sz="2400" dirty="0" smtClean="0"/>
              </a:p>
              <a:p>
                <a:r>
                  <a:rPr lang="en-US" sz="1800" dirty="0" smtClean="0"/>
                  <a:t>K.E. = 50 </a:t>
                </a:r>
                <a:r>
                  <a:rPr lang="en-US" sz="1800" dirty="0" err="1" smtClean="0"/>
                  <a:t>eV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68184"/>
                <a:ext cx="8229600" cy="4325112"/>
              </a:xfrm>
              <a:blipFill rotWithShape="1">
                <a:blip r:embed="rId2"/>
                <a:stretch>
                  <a:fillRect t="-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Angelo\Desktop\ΦΥΣΙΚΟ\Project\Detector_efficiency\Detector_efficiency\graphs\efficiency_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3025" r="1632" b="4072"/>
          <a:stretch/>
        </p:blipFill>
        <p:spPr bwMode="auto">
          <a:xfrm>
            <a:off x="2483768" y="1665264"/>
            <a:ext cx="6314713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8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0"/>
    </mc:Choice>
    <mc:Fallback>
      <p:transition spd="slow" advTm="100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o\Desktop\ΦΥΣΙΚΟ\Project\Detector_efficiency\Detector_efficiency\graphs\efficiency_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4286" r="2120" b="4048"/>
          <a:stretch/>
        </p:blipFill>
        <p:spPr bwMode="auto">
          <a:xfrm>
            <a:off x="467544" y="980728"/>
            <a:ext cx="392571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73224" y="1120112"/>
                <a:ext cx="1666528" cy="43668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224" y="1120112"/>
                <a:ext cx="1666528" cy="43668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ngelo\Desktop\ΦΥΣΙΚΟ\Project\Detector_efficiency\Detector_efficiency\graphs\efficiency_3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4187" r="1904" b="3882"/>
          <a:stretch/>
        </p:blipFill>
        <p:spPr bwMode="auto">
          <a:xfrm>
            <a:off x="467544" y="3789040"/>
            <a:ext cx="395526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2"/>
              <p:cNvSpPr txBox="1">
                <a:spLocks/>
              </p:cNvSpPr>
              <p:nvPr/>
            </p:nvSpPr>
            <p:spPr>
              <a:xfrm>
                <a:off x="683568" y="3933056"/>
                <a:ext cx="1666528" cy="4366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tr-TR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3056"/>
                <a:ext cx="1666528" cy="436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Angelo\Desktop\ΦΥΣΙΚΟ\Project\Detector_efficiency\Detector_efficiency\graphs\efficiency_4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4678" r="1866" b="5321"/>
          <a:stretch/>
        </p:blipFill>
        <p:spPr bwMode="auto">
          <a:xfrm>
            <a:off x="4847408" y="981008"/>
            <a:ext cx="39730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2"/>
              <p:cNvSpPr txBox="1">
                <a:spLocks/>
              </p:cNvSpPr>
              <p:nvPr/>
            </p:nvSpPr>
            <p:spPr>
              <a:xfrm>
                <a:off x="5065712" y="1120112"/>
                <a:ext cx="1666528" cy="4366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45</m:t>
                      </m:r>
                      <m:r>
                        <a:rPr lang="tr-TR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12" y="1120112"/>
                <a:ext cx="1666528" cy="4366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C:\Users\Angelo\Desktop\ΦΥΣΙΚΟ\Project\Detector_efficiency\Detector_efficiency\graphs\efficiency_6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13219" r="2346" b="4200"/>
          <a:stretch/>
        </p:blipFill>
        <p:spPr bwMode="auto">
          <a:xfrm>
            <a:off x="4860032" y="3771328"/>
            <a:ext cx="3986368" cy="26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İçerik Yer Tutucusu 2"/>
              <p:cNvSpPr txBox="1">
                <a:spLocks/>
              </p:cNvSpPr>
              <p:nvPr/>
            </p:nvSpPr>
            <p:spPr>
              <a:xfrm>
                <a:off x="5148064" y="3956016"/>
                <a:ext cx="1666528" cy="4366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Ψ</m:t>
                      </m:r>
                      <m:r>
                        <a:rPr lang="tr-TR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60</m:t>
                      </m:r>
                      <m:r>
                        <a:rPr lang="tr-TR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956016"/>
                <a:ext cx="1666528" cy="4366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4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"/>
    </mc:Choice>
    <mc:Fallback>
      <p:transition spd="slow" advTm="11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61760"/>
            <a:ext cx="8229600" cy="1066800"/>
          </a:xfrm>
        </p:spPr>
        <p:txBody>
          <a:bodyPr/>
          <a:lstStyle/>
          <a:p>
            <a:r>
              <a:rPr lang="tr-TR" dirty="0" err="1"/>
              <a:t>Results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68184"/>
                <a:ext cx="8229600" cy="4325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1800" b="0" i="0" smtClean="0">
                        <a:latin typeface="Cambria Math"/>
                      </a:rPr>
                      <m:t>Ψ</m:t>
                    </m:r>
                    <m:r>
                      <a:rPr lang="tr-TR" sz="1800" b="0" i="1" smtClean="0">
                        <a:latin typeface="Cambria Math"/>
                      </a:rPr>
                      <m:t>=0°</m:t>
                    </m:r>
                  </m:oMath>
                </a14:m>
                <a:endParaRPr lang="en-US" sz="2400" dirty="0" smtClean="0"/>
              </a:p>
              <a:p>
                <a:r>
                  <a:rPr lang="en-US" sz="1800" dirty="0" smtClean="0"/>
                  <a:t>K.E. = 370 </a:t>
                </a:r>
                <a:r>
                  <a:rPr lang="en-US" sz="1800" dirty="0" err="1" smtClean="0"/>
                  <a:t>eV</a:t>
                </a:r>
                <a:r>
                  <a:rPr lang="en-US" sz="1800" dirty="0" smtClean="0"/>
                  <a:t>,</a:t>
                </a:r>
              </a:p>
              <a:p>
                <a:pPr marL="109728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FWHM=40 </a:t>
                </a:r>
                <a:r>
                  <a:rPr lang="en-US" sz="1800" dirty="0" err="1" smtClean="0"/>
                  <a:t>eV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68184"/>
                <a:ext cx="8229600" cy="4325112"/>
              </a:xfrm>
              <a:blipFill rotWithShape="1">
                <a:blip r:embed="rId2"/>
                <a:stretch>
                  <a:fillRect t="-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Angelo\Desktop\ΦΥΣΙΚΟ\Project\Detector_efficiency\Detector_efficiency\graphs\efficiency_0_37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5020" r="2969" b="4336"/>
          <a:stretch/>
        </p:blipFill>
        <p:spPr bwMode="auto">
          <a:xfrm>
            <a:off x="2627784" y="1773256"/>
            <a:ext cx="61776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1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76"/>
    </mc:Choice>
    <mc:Fallback>
      <p:transition spd="slow" advTm="316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tsel">
  <a:themeElements>
    <a:clrScheme name="Kentsel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367</Words>
  <Application>Microsoft Office PowerPoint</Application>
  <PresentationFormat>On-screen Show (4:3)</PresentationFormat>
  <Paragraphs>90</Paragraphs>
  <Slides>14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Ofis Teması</vt:lpstr>
      <vt:lpstr>Kentsel</vt:lpstr>
      <vt:lpstr>PowerPoint Presentation</vt:lpstr>
      <vt:lpstr>PowerPoint Presentation</vt:lpstr>
      <vt:lpstr>Outline</vt:lpstr>
      <vt:lpstr>Motivation</vt:lpstr>
      <vt:lpstr>Material and Methods</vt:lpstr>
      <vt:lpstr>Material and Methods</vt:lpstr>
      <vt:lpstr>Results</vt:lpstr>
      <vt:lpstr>PowerPoint Presentation</vt:lpstr>
      <vt:lpstr>Results</vt:lpstr>
      <vt:lpstr>PowerPoint Presentation</vt:lpstr>
      <vt:lpstr>Results</vt:lpstr>
      <vt:lpstr>Conclusions</vt:lpstr>
      <vt:lpstr>PowerPoint Presentation</vt:lpstr>
      <vt:lpstr>Material and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</dc:creator>
  <cp:lastModifiedBy>Angelo</cp:lastModifiedBy>
  <cp:revision>55</cp:revision>
  <dcterms:created xsi:type="dcterms:W3CDTF">2013-08-29T11:46:43Z</dcterms:created>
  <dcterms:modified xsi:type="dcterms:W3CDTF">2013-08-29T21:26:44Z</dcterms:modified>
</cp:coreProperties>
</file>