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1" r:id="rId4"/>
    <p:sldId id="262" r:id="rId5"/>
    <p:sldId id="271" r:id="rId6"/>
    <p:sldId id="263" r:id="rId7"/>
    <p:sldId id="264" r:id="rId8"/>
    <p:sldId id="265" r:id="rId9"/>
    <p:sldId id="266" r:id="rId10"/>
    <p:sldId id="274" r:id="rId11"/>
    <p:sldId id="273" r:id="rId12"/>
    <p:sldId id="280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576" autoAdjust="0"/>
  </p:normalViewPr>
  <p:slideViewPr>
    <p:cSldViewPr>
      <p:cViewPr>
        <p:scale>
          <a:sx n="75" d="100"/>
          <a:sy n="75" d="100"/>
        </p:scale>
        <p:origin x="-33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B1604-510F-49F1-8741-BD9A34C67D16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F5B3-3CC7-44E9-99A3-C5FF18C6C9F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58E4C-75D8-4406-A5C9-1BD8963042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61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AF5B3-3CC7-44E9-99A3-C5FF18C6C9F7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138A-C0CF-4E7B-963D-80230CD1954F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DD43-5B08-4AAE-A56A-D33686C12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138A-C0CF-4E7B-963D-80230CD1954F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DD43-5B08-4AAE-A56A-D33686C12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138A-C0CF-4E7B-963D-80230CD1954F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DD43-5B08-4AAE-A56A-D33686C12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CPOTS 2013: 4.4 - MB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87675" y="6381750"/>
            <a:ext cx="3176588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http://cpots2013.physics.uoc.gr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F78E3FAA-FF45-4E8A-A127-B7F937ECFF93}" type="slidenum">
              <a:rPr lang="en-US" smtClean="0"/>
              <a:pPr/>
              <a:t>‹#›</a:t>
            </a:fld>
            <a:r>
              <a:rPr lang="en-US" dirty="0" smtClean="0"/>
              <a:t>/32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138A-C0CF-4E7B-963D-80230CD1954F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DD43-5B08-4AAE-A56A-D33686C12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138A-C0CF-4E7B-963D-80230CD1954F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DD43-5B08-4AAE-A56A-D33686C12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138A-C0CF-4E7B-963D-80230CD1954F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DD43-5B08-4AAE-A56A-D33686C12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138A-C0CF-4E7B-963D-80230CD1954F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DD43-5B08-4AAE-A56A-D33686C12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138A-C0CF-4E7B-963D-80230CD1954F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DD43-5B08-4AAE-A56A-D33686C12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138A-C0CF-4E7B-963D-80230CD1954F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DD43-5B08-4AAE-A56A-D33686C12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138A-C0CF-4E7B-963D-80230CD1954F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DD43-5B08-4AAE-A56A-D33686C12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C138A-C0CF-4E7B-963D-80230CD1954F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DD43-5B08-4AAE-A56A-D33686C12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138A-C0CF-4E7B-963D-80230CD1954F}" type="datetimeFigureOut">
              <a:rPr lang="el-GR" smtClean="0"/>
              <a:pPr/>
              <a:t>30/8/2013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DD43-5B08-4AAE-A56A-D33686C12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7.emf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Office_Word4.docx"/><Relationship Id="rId3" Type="http://schemas.openxmlformats.org/officeDocument/2006/relationships/slideLayout" Target="../slideLayouts/slideLayout12.xml"/><Relationship Id="rId7" Type="http://schemas.openxmlformats.org/officeDocument/2006/relationships/package" Target="../embeddings/____________Microsoft_Office_Word3.docx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___Microsoft_Office_Word2.docx"/><Relationship Id="rId5" Type="http://schemas.openxmlformats.org/officeDocument/2006/relationships/image" Target="../media/image1.jpeg"/><Relationship Id="rId4" Type="http://schemas.openxmlformats.org/officeDocument/2006/relationships/package" Target="../embeddings/____________Microsoft_Office_Word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584" y="3429000"/>
            <a:ext cx="1989880" cy="15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09750" y="8613775"/>
            <a:ext cx="8429625" cy="695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800" b="1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CPO</a:t>
            </a:r>
            <a:r>
              <a:rPr lang="en-GB" sz="1800" b="1">
                <a:solidFill>
                  <a:srgbClr val="548DD4"/>
                </a:solidFill>
                <a:effectLst/>
                <a:latin typeface="Times New Roman"/>
                <a:ea typeface="Times New Roman"/>
              </a:rPr>
              <a:t>TS</a:t>
            </a:r>
            <a:r>
              <a:rPr lang="en-GB" sz="1800" b="1">
                <a:effectLst/>
                <a:latin typeface="Times New Roman"/>
                <a:ea typeface="Times New Roman"/>
              </a:rPr>
              <a:t> 2013: 3</a:t>
            </a:r>
            <a:r>
              <a:rPr lang="en-GB" sz="1800" b="1" baseline="30000">
                <a:effectLst/>
                <a:latin typeface="Times New Roman"/>
                <a:ea typeface="Times New Roman"/>
              </a:rPr>
              <a:t>rd</a:t>
            </a:r>
            <a:r>
              <a:rPr lang="en-GB" sz="1800" b="1">
                <a:effectLst/>
                <a:latin typeface="Times New Roman"/>
                <a:ea typeface="Times New Roman"/>
              </a:rPr>
              <a:t> ERASMUS IP on </a:t>
            </a:r>
            <a:r>
              <a:rPr lang="en-GB" sz="1800" b="1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</a:t>
            </a:r>
            <a:r>
              <a:rPr lang="en-GB" sz="1800" b="1">
                <a:effectLst/>
                <a:latin typeface="Times New Roman"/>
                <a:ea typeface="Times New Roman"/>
              </a:rPr>
              <a:t>harge </a:t>
            </a:r>
            <a:r>
              <a:rPr lang="en-GB" sz="1800" b="1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P</a:t>
            </a:r>
            <a:r>
              <a:rPr lang="en-GB" sz="1800" b="1">
                <a:effectLst/>
                <a:latin typeface="Times New Roman"/>
                <a:ea typeface="Times New Roman"/>
              </a:rPr>
              <a:t>article </a:t>
            </a:r>
            <a:r>
              <a:rPr lang="en-GB" sz="1800" b="1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O</a:t>
            </a:r>
            <a:r>
              <a:rPr lang="en-GB" sz="1800" b="1">
                <a:effectLst/>
                <a:latin typeface="Times New Roman"/>
                <a:ea typeface="Times New Roman"/>
              </a:rPr>
              <a:t>ptics – </a:t>
            </a:r>
            <a:r>
              <a:rPr lang="en-GB" sz="1800" b="1">
                <a:solidFill>
                  <a:srgbClr val="548DD4"/>
                </a:solidFill>
                <a:effectLst/>
                <a:latin typeface="Times New Roman"/>
                <a:ea typeface="Times New Roman"/>
              </a:rPr>
              <a:t>T</a:t>
            </a:r>
            <a:r>
              <a:rPr lang="en-GB" sz="1800" b="1">
                <a:effectLst/>
                <a:latin typeface="Times New Roman"/>
                <a:ea typeface="Times New Roman"/>
              </a:rPr>
              <a:t>heory and </a:t>
            </a:r>
            <a:r>
              <a:rPr lang="en-GB" sz="1800" b="1">
                <a:solidFill>
                  <a:srgbClr val="548DD4"/>
                </a:solidFill>
                <a:effectLst/>
                <a:latin typeface="Times New Roman"/>
                <a:ea typeface="Times New Roman"/>
              </a:rPr>
              <a:t>S</a:t>
            </a:r>
            <a:r>
              <a:rPr lang="en-GB" sz="1800" b="1">
                <a:effectLst/>
                <a:latin typeface="Times New Roman"/>
                <a:ea typeface="Times New Roman"/>
              </a:rPr>
              <a:t>imulation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1800" b="1">
                <a:effectLst/>
                <a:latin typeface="Times New Roman"/>
                <a:ea typeface="Times New Roman"/>
              </a:rPr>
              <a:t>Dept. of Physics, University of Crete, Heraklion, GREECE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52900" y="9336088"/>
            <a:ext cx="42291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>
                <a:effectLst/>
                <a:latin typeface="Times New Roman"/>
                <a:ea typeface="Times New Roman"/>
              </a:rPr>
              <a:t>Project Coordinator: Prof. Theo Zouros (tzouros@physics.uoc.gr)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619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7128"/>
            <a:ext cx="889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1728"/>
            <a:ext cx="31273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5269"/>
            <a:ext cx="8778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728"/>
            <a:ext cx="604838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8619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77036"/>
            <a:ext cx="1187624" cy="11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3264" y="5420320"/>
            <a:ext cx="1177032" cy="117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57200" y="8042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350696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CPO</a:t>
            </a:r>
            <a:r>
              <a:rPr lang="en-US" sz="3600" b="1" dirty="0" smtClean="0">
                <a:solidFill>
                  <a:srgbClr val="0070C0"/>
                </a:solidFill>
              </a:rPr>
              <a:t>TS</a:t>
            </a:r>
            <a:r>
              <a:rPr lang="en-US" sz="3600" dirty="0" smtClean="0"/>
              <a:t> –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ERASMUS Intensive 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harged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article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ptics: </a:t>
            </a:r>
            <a:r>
              <a:rPr lang="en-US" b="1" dirty="0" smtClean="0">
                <a:solidFill>
                  <a:srgbClr val="0070C0"/>
                </a:solidFill>
              </a:rPr>
              <a:t>T</a:t>
            </a:r>
            <a:r>
              <a:rPr lang="en-US" dirty="0" smtClean="0"/>
              <a:t>heory and 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imulation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97912" y="5254352"/>
            <a:ext cx="6400800" cy="1415008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http://cpots2013.physics.uoc.gr</a:t>
            </a:r>
          </a:p>
          <a:p>
            <a:r>
              <a:rPr lang="en-US" sz="2000" dirty="0" smtClean="0"/>
              <a:t>Dept. of Physics, University of Crete</a:t>
            </a:r>
          </a:p>
          <a:p>
            <a:r>
              <a:rPr lang="en-US" sz="2000" dirty="0" smtClean="0"/>
              <a:t>Aug 15 – 30, 2013 </a:t>
            </a:r>
          </a:p>
          <a:p>
            <a:r>
              <a:rPr lang="en-US" sz="2000" dirty="0" smtClean="0"/>
              <a:t>Heraklion, Crete, GREECE</a:t>
            </a:r>
            <a:endParaRPr lang="en-US" sz="20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0711" y="5589240"/>
            <a:ext cx="2425065" cy="97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67744" y="44624"/>
            <a:ext cx="1223962" cy="1185862"/>
            <a:chOff x="1066" y="143"/>
            <a:chExt cx="771" cy="747"/>
          </a:xfrm>
        </p:grpSpPr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066" y="164"/>
              <a:ext cx="680" cy="7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dirty="0"/>
            </a:p>
          </p:txBody>
        </p:sp>
        <p:pic>
          <p:nvPicPr>
            <p:cNvPr id="21" name="Picture 14" descr="escudo12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8" y="372"/>
              <a:ext cx="43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5"/>
            <p:cNvSpPr txBox="1">
              <a:spLocks noChangeAspect="1" noChangeArrowheads="1"/>
            </p:cNvSpPr>
            <p:nvPr/>
          </p:nvSpPr>
          <p:spPr bwMode="auto">
            <a:xfrm>
              <a:off x="1186" y="143"/>
              <a:ext cx="6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FF3300"/>
                  </a:solidFill>
                  <a:latin typeface="cmbx9"/>
                </a:rPr>
                <a:t>U</a:t>
              </a:r>
              <a:r>
                <a:rPr lang="en-US" sz="2000" dirty="0">
                  <a:solidFill>
                    <a:srgbClr val="FF3300"/>
                  </a:solidFill>
                  <a:latin typeface="cmbx9"/>
                </a:rPr>
                <a:t>C</a:t>
              </a:r>
              <a:r>
                <a:rPr lang="en-US" sz="1600" dirty="0">
                  <a:solidFill>
                    <a:srgbClr val="FF3300"/>
                  </a:solidFill>
                  <a:latin typeface="cmbx9"/>
                </a:rPr>
                <a:t>M</a:t>
              </a:r>
            </a:p>
          </p:txBody>
        </p:sp>
      </p:grpSp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1472" y="44624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400050" y="6569075"/>
            <a:ext cx="2133600" cy="288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CPOTS 2013: L4.1 - DK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591300" y="6626225"/>
            <a:ext cx="2133600" cy="231775"/>
          </a:xfrm>
        </p:spPr>
        <p:txBody>
          <a:bodyPr/>
          <a:lstStyle/>
          <a:p>
            <a:pPr>
              <a:defRPr/>
            </a:pPr>
            <a:fld id="{BAB2C5BC-C429-49AE-9CEE-4A7F0158C9D9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/32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3124200" y="6559550"/>
            <a:ext cx="2895600" cy="298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712263"/>
      </p:ext>
    </p:extLst>
  </p:cSld>
  <p:clrMapOvr>
    <a:masterClrMapping/>
  </p:clrMapOvr>
  <p:transition advTm="4088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FDCD-16C0-4D98-889A-10C24A415586}" type="slidenum">
              <a:rPr lang="en-US" smtClean="0"/>
              <a:pPr/>
              <a:t>10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Spherical </a:t>
            </a:r>
            <a:r>
              <a:rPr lang="en-US" dirty="0" err="1" smtClean="0"/>
              <a:t>Aberattion</a:t>
            </a:r>
            <a:endParaRPr lang="en-US" dirty="0"/>
          </a:p>
        </p:txBody>
      </p:sp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428595" y="1428732"/>
          <a:ext cx="8358246" cy="3983784"/>
        </p:xfrm>
        <a:graphic>
          <a:graphicData uri="http://schemas.openxmlformats.org/drawingml/2006/table">
            <a:tbl>
              <a:tblPr/>
              <a:tblGrid>
                <a:gridCol w="1510991"/>
                <a:gridCol w="1415394"/>
                <a:gridCol w="1415394"/>
                <a:gridCol w="1278421"/>
                <a:gridCol w="1351188"/>
                <a:gridCol w="1386858"/>
              </a:tblGrid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s-ES" sz="1200" b="1" baseline="-25000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l-G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" sz="1200" b="1" baseline="-25000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l-G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" sz="1200" b="1" baseline="-25000" dirty="0">
                          <a:latin typeface="Arial"/>
                          <a:ea typeface="Calibri"/>
                          <a:cs typeface="Times New Roman"/>
                        </a:rPr>
                        <a:t>1.5</a:t>
                      </a:r>
                      <a:endParaRPr lang="el-G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" sz="1200" b="1" baseline="-25000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l-G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" sz="1200" b="1" baseline="-25000">
                          <a:latin typeface="Arial"/>
                          <a:ea typeface="Calibri"/>
                          <a:cs typeface="Times New Roman"/>
                        </a:rPr>
                        <a:t>2.5</a:t>
                      </a:r>
                      <a:endParaRPr lang="el-GR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200" b="1" baseline="-25000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l-G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00">
                <a:tc>
                  <a:txBody>
                    <a:bodyPr/>
                    <a:lstStyle/>
                    <a:p>
                      <a:pPr indent="397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/>
                          <a:ea typeface="Calibri"/>
                          <a:cs typeface="Times New Roman"/>
                        </a:rPr>
                        <a:t>0.25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0.010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0.023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0.049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0.088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0.145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0.50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0.011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0.023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0.040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0.064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0.102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0.008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0.016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0.028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0.042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0.066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5.0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0.016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0.021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0.024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0.023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0.017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10.5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0.001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0.002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0.006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0.013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0.025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10.5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0.028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0.045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0.065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0.090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0.121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24.0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0.008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0.013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0.021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0.029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0.041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24.0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0.021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0.034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0.049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0.067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0.090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428596" y="1428736"/>
          <a:ext cx="8358246" cy="3983784"/>
        </p:xfrm>
        <a:graphic>
          <a:graphicData uri="http://schemas.openxmlformats.org/drawingml/2006/table">
            <a:tbl>
              <a:tblPr/>
              <a:tblGrid>
                <a:gridCol w="1510991"/>
                <a:gridCol w="1415394"/>
                <a:gridCol w="1415394"/>
                <a:gridCol w="1278421"/>
                <a:gridCol w="1351188"/>
                <a:gridCol w="1386858"/>
              </a:tblGrid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s-ES" sz="1200" b="1" baseline="-25000" dirty="0" smtClean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l-G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smtClean="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" sz="1200" b="1" baseline="-25000" smtClean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l-G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smtClean="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" sz="1200" b="1" baseline="-25000" smtClean="0">
                          <a:latin typeface="Arial"/>
                          <a:ea typeface="Calibri"/>
                          <a:cs typeface="Times New Roman"/>
                        </a:rPr>
                        <a:t>1.5</a:t>
                      </a:r>
                      <a:endParaRPr lang="el-G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smtClean="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" sz="1200" b="1" baseline="-25000" smtClean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l-G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smtClean="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ES" sz="1200" b="1" baseline="-25000" smtClean="0">
                          <a:latin typeface="Arial"/>
                          <a:ea typeface="Calibri"/>
                          <a:cs typeface="Times New Roman"/>
                        </a:rPr>
                        <a:t>2.5</a:t>
                      </a:r>
                      <a:endParaRPr lang="el-G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200" b="1" baseline="-25000" smtClean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l-G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00">
                <a:tc>
                  <a:txBody>
                    <a:bodyPr/>
                    <a:lstStyle/>
                    <a:p>
                      <a:pPr indent="39751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/>
                          <a:ea typeface="Calibri"/>
                          <a:cs typeface="Times New Roman"/>
                        </a:rPr>
                        <a:t>0.25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0.010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0.023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0.049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0.088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0.145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/>
                          <a:ea typeface="Calibri"/>
                          <a:cs typeface="Times New Roman"/>
                        </a:rPr>
                        <a:t>0.50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0.011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0.023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0.040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0.064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0.102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1.0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0.008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0.016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0.028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0.042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0.066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5.0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0.016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0.021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0.024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0.023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Arial"/>
                          <a:ea typeface="Calibri"/>
                          <a:cs typeface="Times New Roman"/>
                        </a:rPr>
                        <a:t>0.017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10.5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0.001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0.002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0.006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0.013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0.025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10.5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0.028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0.045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0.065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0.090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0.121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24.0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0.008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0.013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0.021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0.029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0.041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/>
                          <a:ea typeface="Calibri"/>
                          <a:cs typeface="Times New Roman"/>
                        </a:rPr>
                        <a:t>24.0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0.021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0.034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0.049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smtClean="0">
                          <a:latin typeface="Arial"/>
                          <a:ea typeface="Calibri"/>
                          <a:cs typeface="Times New Roman"/>
                        </a:rPr>
                        <a:t>0.067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/>
                          <a:ea typeface="Calibri"/>
                          <a:cs typeface="Times New Roman"/>
                        </a:rPr>
                        <a:t>0.090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- Έλλειψη"/>
          <p:cNvSpPr/>
          <p:nvPr/>
        </p:nvSpPr>
        <p:spPr>
          <a:xfrm>
            <a:off x="428596" y="3500438"/>
            <a:ext cx="8429684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786058"/>
            <a:ext cx="3048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571876"/>
            <a:ext cx="19526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FDCD-16C0-4D98-889A-10C24A415586}" type="slidenum">
              <a:rPr lang="en-US" smtClean="0"/>
              <a:pPr/>
              <a:t>11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Spherical Aberration</a:t>
            </a:r>
            <a:endParaRPr lang="en-US" dirty="0"/>
          </a:p>
        </p:txBody>
      </p:sp>
      <p:sp>
        <p:nvSpPr>
          <p:cNvPr id="16" name="15 - TextBox"/>
          <p:cNvSpPr txBox="1"/>
          <p:nvPr/>
        </p:nvSpPr>
        <p:spPr>
          <a:xfrm>
            <a:off x="7500958" y="3286124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0.121 mm</a:t>
            </a:r>
            <a:endParaRPr lang="el-GR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flipV="1">
            <a:off x="6357950" y="3643314"/>
            <a:ext cx="92869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flipV="1">
            <a:off x="2143108" y="4286256"/>
            <a:ext cx="214314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2500298" y="385762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0.025 mm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500034" y="214311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10.5 Volts, V2 = 5.450 Volts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4857752" y="214311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10.5 Volts, V2 = 0.559 Volts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2000232" y="1357298"/>
            <a:ext cx="50720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= 1eV, Plane X = 120mm (exit)</a:t>
            </a:r>
            <a:endParaRPr lang="el-GR" sz="25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27 - Ευθεία γραμμή σύνδεσης"/>
          <p:cNvCxnSpPr/>
          <p:nvPr/>
        </p:nvCxnSpPr>
        <p:spPr>
          <a:xfrm>
            <a:off x="1571604" y="6072206"/>
            <a:ext cx="42862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>
            <a:off x="1571604" y="5357826"/>
            <a:ext cx="428628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>
            <a:off x="1571604" y="5715016"/>
            <a:ext cx="428628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TextBox"/>
          <p:cNvSpPr txBox="1"/>
          <p:nvPr/>
        </p:nvSpPr>
        <p:spPr>
          <a:xfrm>
            <a:off x="2143108" y="514351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1°</a:t>
            </a:r>
            <a:endParaRPr lang="el-GR" dirty="0"/>
          </a:p>
        </p:txBody>
      </p:sp>
      <p:sp>
        <p:nvSpPr>
          <p:cNvPr id="33" name="32 - TextBox"/>
          <p:cNvSpPr txBox="1"/>
          <p:nvPr/>
        </p:nvSpPr>
        <p:spPr>
          <a:xfrm>
            <a:off x="2143108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2°</a:t>
            </a:r>
            <a:endParaRPr lang="el-GR" dirty="0"/>
          </a:p>
        </p:txBody>
      </p:sp>
      <p:sp>
        <p:nvSpPr>
          <p:cNvPr id="34" name="33 - TextBox"/>
          <p:cNvSpPr txBox="1"/>
          <p:nvPr/>
        </p:nvSpPr>
        <p:spPr>
          <a:xfrm>
            <a:off x="2143108" y="585789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3°</a:t>
            </a:r>
            <a:endParaRPr lang="el-GR" dirty="0"/>
          </a:p>
        </p:txBody>
      </p:sp>
      <p:sp>
        <p:nvSpPr>
          <p:cNvPr id="35" name="34 - TextBox"/>
          <p:cNvSpPr txBox="1"/>
          <p:nvPr/>
        </p:nvSpPr>
        <p:spPr>
          <a:xfrm>
            <a:off x="571472" y="5357826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Initial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angle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- Ορθογώνιο"/>
          <p:cNvSpPr/>
          <p:nvPr/>
        </p:nvSpPr>
        <p:spPr>
          <a:xfrm>
            <a:off x="428596" y="5072074"/>
            <a:ext cx="2714644" cy="1285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17" grpId="0"/>
      <p:bldP spid="18" grpId="0"/>
      <p:bldP spid="23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87675" y="6381750"/>
            <a:ext cx="3176588" cy="339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03FDCD-16C0-4D98-889A-10C24A415586}" type="slidenum">
              <a:rPr lang="en-US" smtClean="0"/>
              <a:pPr/>
              <a:t>12</a:t>
            </a:fld>
            <a:r>
              <a:rPr lang="en-US" dirty="0" smtClean="0"/>
              <a:t>/17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47878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214414" y="1357298"/>
            <a:ext cx="7773781" cy="3866584"/>
            <a:chOff x="6804248" y="-2920674"/>
            <a:chExt cx="7773781" cy="3866584"/>
          </a:xfrm>
        </p:grpSpPr>
        <p:pic>
          <p:nvPicPr>
            <p:cNvPr id="2050" name="Picture 2" descr="I:\cpots_analyze\Release - Copy (3)\V4_40.00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6498" y="-2819144"/>
              <a:ext cx="7731531" cy="37650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2" name="Textfeld 1"/>
            <p:cNvSpPr txBox="1"/>
            <p:nvPr/>
          </p:nvSpPr>
          <p:spPr>
            <a:xfrm>
              <a:off x="6804248" y="-292067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V</a:t>
              </a:r>
              <a:r>
                <a:rPr lang="de-DE" baseline="-25000" dirty="0" smtClean="0"/>
                <a:t>4</a:t>
              </a:r>
              <a:r>
                <a:rPr lang="de-DE" dirty="0" smtClean="0"/>
                <a:t> = 40V</a:t>
              </a:r>
              <a:endParaRPr lang="de-DE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752609" y="1785926"/>
            <a:ext cx="7731531" cy="3870004"/>
            <a:chOff x="-1548680" y="2243930"/>
            <a:chExt cx="7731531" cy="3870004"/>
          </a:xfrm>
        </p:grpSpPr>
        <p:pic>
          <p:nvPicPr>
            <p:cNvPr id="2051" name="Picture 3" descr="I:\cpots_analyze\Release - Copy (3)\V4_20.0000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48680" y="2348880"/>
              <a:ext cx="7731531" cy="37650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6" name="Textfeld 5"/>
            <p:cNvSpPr txBox="1"/>
            <p:nvPr/>
          </p:nvSpPr>
          <p:spPr>
            <a:xfrm>
              <a:off x="-1515503" y="224393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V</a:t>
              </a:r>
              <a:r>
                <a:rPr lang="de-DE" baseline="-25000" dirty="0" smtClean="0"/>
                <a:t>4</a:t>
              </a:r>
              <a:r>
                <a:rPr lang="de-DE" dirty="0" smtClean="0"/>
                <a:t> = 20V</a:t>
              </a:r>
              <a:endParaRPr lang="de-DE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203219" y="2335714"/>
            <a:ext cx="7731530" cy="3765053"/>
            <a:chOff x="-8965504" y="6819430"/>
            <a:chExt cx="7731530" cy="3765053"/>
          </a:xfrm>
        </p:grpSpPr>
        <p:pic>
          <p:nvPicPr>
            <p:cNvPr id="2052" name="Picture 4" descr="I:\cpots_analyze\Release - Copy (3)\V4_0.00000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65504" y="6819430"/>
              <a:ext cx="7731530" cy="37650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  <a:extLst/>
          </p:spPr>
        </p:pic>
        <p:sp>
          <p:nvSpPr>
            <p:cNvPr id="7" name="Textfeld 6"/>
            <p:cNvSpPr txBox="1"/>
            <p:nvPr/>
          </p:nvSpPr>
          <p:spPr>
            <a:xfrm>
              <a:off x="-8883003" y="684114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V</a:t>
              </a:r>
              <a:r>
                <a:rPr lang="de-DE" baseline="-25000" dirty="0" smtClean="0"/>
                <a:t>4</a:t>
              </a:r>
              <a:r>
                <a:rPr lang="de-DE" dirty="0" smtClean="0"/>
                <a:t> = 0V</a:t>
              </a:r>
              <a:endParaRPr lang="de-DE" dirty="0"/>
            </a:p>
          </p:txBody>
        </p:sp>
      </p:grpSp>
      <p:grpSp>
        <p:nvGrpSpPr>
          <p:cNvPr id="9" name="Gruppieren 13"/>
          <p:cNvGrpSpPr/>
          <p:nvPr/>
        </p:nvGrpSpPr>
        <p:grpSpPr>
          <a:xfrm>
            <a:off x="1200557" y="4291845"/>
            <a:ext cx="6031434" cy="1076053"/>
            <a:chOff x="1104842" y="4009131"/>
            <a:chExt cx="6031434" cy="1076053"/>
          </a:xfrm>
        </p:grpSpPr>
        <p:cxnSp>
          <p:nvCxnSpPr>
            <p:cNvPr id="10" name="Gerade Verbindung mit Pfeil 9"/>
            <p:cNvCxnSpPr/>
            <p:nvPr/>
          </p:nvCxnSpPr>
          <p:spPr>
            <a:xfrm flipV="1">
              <a:off x="1694763" y="4437112"/>
              <a:ext cx="1581093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flipV="1">
              <a:off x="4427984" y="4797152"/>
              <a:ext cx="2232248" cy="28803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 rot="21142616">
              <a:off x="1104842" y="4009131"/>
              <a:ext cx="2669924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 err="1" smtClean="0"/>
                <a:t>Better</a:t>
              </a:r>
              <a:r>
                <a:rPr lang="de-DE" dirty="0" smtClean="0"/>
                <a:t> Parallel Alignement</a:t>
              </a:r>
              <a:endParaRPr lang="de-DE" dirty="0"/>
            </a:p>
          </p:txBody>
        </p:sp>
        <p:sp>
          <p:nvSpPr>
            <p:cNvPr id="17" name="Textfeld 16"/>
            <p:cNvSpPr txBox="1"/>
            <p:nvPr/>
          </p:nvSpPr>
          <p:spPr>
            <a:xfrm rot="21142616">
              <a:off x="3951940" y="4334402"/>
              <a:ext cx="3184336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 err="1"/>
                <a:t>k</a:t>
              </a:r>
              <a:r>
                <a:rPr lang="de-DE" dirty="0" err="1" smtClean="0"/>
                <a:t>eeping</a:t>
              </a:r>
              <a:r>
                <a:rPr lang="de-DE" dirty="0" smtClean="0"/>
                <a:t> </a:t>
              </a:r>
              <a:r>
                <a:rPr lang="de-DE" dirty="0" err="1" smtClean="0"/>
                <a:t>the</a:t>
              </a:r>
              <a:r>
                <a:rPr lang="de-DE" dirty="0" smtClean="0"/>
                <a:t> same </a:t>
              </a:r>
              <a:r>
                <a:rPr lang="de-DE" dirty="0" err="1" smtClean="0"/>
                <a:t>transmission</a:t>
              </a:r>
              <a:endParaRPr lang="de-DE" dirty="0"/>
            </a:p>
          </p:txBody>
        </p:sp>
      </p:grpSp>
      <p:sp>
        <p:nvSpPr>
          <p:cNvPr id="18" name="17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Optimisation</a:t>
            </a:r>
            <a:endParaRPr lang="en-US" dirty="0"/>
          </a:p>
        </p:txBody>
      </p:sp>
      <p:sp>
        <p:nvSpPr>
          <p:cNvPr id="2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87675" y="6381750"/>
            <a:ext cx="3176588" cy="339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03FDCD-16C0-4D98-889A-10C24A415586}" type="slidenum">
              <a:rPr lang="en-US" smtClean="0"/>
              <a:pPr/>
              <a:t>13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24" name="23 - TextBox"/>
          <p:cNvSpPr txBox="1"/>
          <p:nvPr/>
        </p:nvSpPr>
        <p:spPr>
          <a:xfrm>
            <a:off x="2214546" y="135729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Output Angle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5072066" y="135729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Transmission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4429124" y="478632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l-GR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 rot="16200000">
            <a:off x="1541956" y="288714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el-GR" baseline="-25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147878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5469 0.0796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382 0.1150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4514 0.0652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5555 0.0652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07963 L -0.1099 0.1532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2 0.11504 L -0.09341 0.1675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0.06527 L -0.11857 0.1386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3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0.06527 L -0.10035 0.1386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0" y="1410072"/>
            <a:ext cx="7092280" cy="282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3" y="4117127"/>
            <a:ext cx="7092280" cy="274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 rot="16200000">
            <a:off x="-203493" y="2636619"/>
            <a:ext cx="158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Ave Angle </a:t>
            </a:r>
            <a:r>
              <a:rPr lang="de-DE" dirty="0" err="1" smtClean="0"/>
              <a:t>Sum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94274" y="5042823"/>
            <a:ext cx="13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Transmission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143636" y="6072206"/>
            <a:ext cx="1990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*</a:t>
            </a:r>
            <a:r>
              <a:rPr lang="de-DE" sz="1400" dirty="0" err="1" smtClean="0">
                <a:solidFill>
                  <a:srgbClr val="FF0000"/>
                </a:solidFill>
              </a:rPr>
              <a:t>currently</a:t>
            </a:r>
            <a:r>
              <a:rPr lang="de-DE" sz="1400" dirty="0" smtClean="0">
                <a:solidFill>
                  <a:srgbClr val="FF0000"/>
                </a:solidFill>
              </a:rPr>
              <a:t> not </a:t>
            </a:r>
            <a:r>
              <a:rPr lang="de-DE" sz="1400" dirty="0" err="1" smtClean="0">
                <a:solidFill>
                  <a:srgbClr val="FF0000"/>
                </a:solidFill>
              </a:rPr>
              <a:t>optimized</a:t>
            </a:r>
            <a:endParaRPr lang="de-DE" sz="1400" dirty="0">
              <a:solidFill>
                <a:srgbClr val="FF0000"/>
              </a:solidFill>
            </a:endParaRPr>
          </a:p>
        </p:txBody>
      </p:sp>
      <p:grpSp>
        <p:nvGrpSpPr>
          <p:cNvPr id="8" name="Gruppieren 13"/>
          <p:cNvGrpSpPr/>
          <p:nvPr/>
        </p:nvGrpSpPr>
        <p:grpSpPr>
          <a:xfrm>
            <a:off x="2123728" y="2204864"/>
            <a:ext cx="4235152" cy="2880320"/>
            <a:chOff x="2123728" y="2204864"/>
            <a:chExt cx="4235152" cy="2880320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2123728" y="3932461"/>
              <a:ext cx="4235152" cy="1152723"/>
              <a:chOff x="2123728" y="3932461"/>
              <a:chExt cx="4235152" cy="1152723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5508104" y="4725144"/>
                <a:ext cx="360040" cy="360040"/>
              </a:xfrm>
              <a:prstGeom prst="ellipse">
                <a:avLst/>
              </a:prstGeom>
              <a:solidFill>
                <a:schemeClr val="accent3">
                  <a:alpha val="13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2123728" y="3932461"/>
                <a:ext cx="4235152" cy="64633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100% Transmission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smallest</a:t>
                </a:r>
                <a:r>
                  <a:rPr lang="de-DE" dirty="0" smtClean="0"/>
                  <a:t> angle </a:t>
                </a:r>
                <a:r>
                  <a:rPr lang="de-DE" dirty="0" err="1" smtClean="0"/>
                  <a:t>sum</a:t>
                </a:r>
                <a:endParaRPr lang="de-DE" dirty="0" smtClean="0"/>
              </a:p>
              <a:p>
                <a:r>
                  <a:rPr lang="de-DE" dirty="0" smtClean="0"/>
                  <a:t>                V2 = 205V, V3 = -50,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V4 = 40V*</a:t>
                </a:r>
                <a:endParaRPr lang="de-DE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" name="Gerade Verbindung mit Pfeil 8"/>
              <p:cNvCxnSpPr>
                <a:stCxn id="6" idx="2"/>
                <a:endCxn id="5" idx="1"/>
              </p:cNvCxnSpPr>
              <p:nvPr/>
            </p:nvCxnSpPr>
            <p:spPr>
              <a:xfrm>
                <a:off x="4241304" y="4578792"/>
                <a:ext cx="1319527" cy="1990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5" name="Ellipse 14"/>
            <p:cNvSpPr/>
            <p:nvPr/>
          </p:nvSpPr>
          <p:spPr>
            <a:xfrm>
              <a:off x="5508848" y="2204864"/>
              <a:ext cx="360040" cy="360040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 flipV="1">
              <a:off x="4256046" y="2564904"/>
              <a:ext cx="1319527" cy="136755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16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Following Traces</a:t>
            </a:r>
            <a:endParaRPr lang="en-US" dirty="0"/>
          </a:p>
        </p:txBody>
      </p:sp>
      <p:sp>
        <p:nvSpPr>
          <p:cNvPr id="2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87675" y="6381750"/>
            <a:ext cx="3176588" cy="339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03FDCD-16C0-4D98-889A-10C24A415586}" type="slidenum">
              <a:rPr lang="en-US" smtClean="0"/>
              <a:pPr/>
              <a:t>14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23" name="22 - TextBox"/>
          <p:cNvSpPr txBox="1"/>
          <p:nvPr/>
        </p:nvSpPr>
        <p:spPr>
          <a:xfrm>
            <a:off x="6072198" y="342900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l-GR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 rot="16200000">
            <a:off x="-29680" y="388727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l-GR" baseline="-250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757234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effectLst>
            <a:outerShdw blurRad="50800" dist="50800" dir="5400000" algn="ctr" rotWithShape="0">
              <a:srgbClr val="000000"/>
            </a:outerShdw>
          </a:effectLst>
        </p:spPr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0" y="1410072"/>
            <a:ext cx="7092280" cy="282242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3" y="4117127"/>
            <a:ext cx="7092280" cy="274087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 rot="16200000">
            <a:off x="-94274" y="5042823"/>
            <a:ext cx="1393523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de-DE" dirty="0" smtClean="0"/>
              <a:t>Transmission</a:t>
            </a:r>
            <a:endParaRPr lang="de-DE" dirty="0"/>
          </a:p>
        </p:txBody>
      </p:sp>
      <p:grpSp>
        <p:nvGrpSpPr>
          <p:cNvPr id="4" name="Gruppieren 12"/>
          <p:cNvGrpSpPr/>
          <p:nvPr/>
        </p:nvGrpSpPr>
        <p:grpSpPr>
          <a:xfrm>
            <a:off x="6087169" y="3904189"/>
            <a:ext cx="3053159" cy="2866408"/>
            <a:chOff x="6090841" y="120306"/>
            <a:chExt cx="3053159" cy="286640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0841" y="120306"/>
              <a:ext cx="3053159" cy="286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6364047" y="2513508"/>
              <a:ext cx="21403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V2 = 205, V3 = -50, V4 = 40</a:t>
              </a:r>
              <a:endParaRPr lang="de-DE" dirty="0"/>
            </a:p>
          </p:txBody>
        </p:sp>
      </p:grpSp>
      <p:grpSp>
        <p:nvGrpSpPr>
          <p:cNvPr id="5" name="Gruppieren 13"/>
          <p:cNvGrpSpPr/>
          <p:nvPr/>
        </p:nvGrpSpPr>
        <p:grpSpPr>
          <a:xfrm>
            <a:off x="51592" y="3881406"/>
            <a:ext cx="2996259" cy="2866408"/>
            <a:chOff x="-4140968" y="3097523"/>
            <a:chExt cx="2996259" cy="28664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40968" y="3097523"/>
              <a:ext cx="2996259" cy="2866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-3853923" y="5410369"/>
              <a:ext cx="2048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V2 = 0, V3 = -100, V4 = 40</a:t>
              </a:r>
              <a:endParaRPr lang="de-DE" dirty="0"/>
            </a:p>
          </p:txBody>
        </p:sp>
      </p:grpSp>
      <p:grpSp>
        <p:nvGrpSpPr>
          <p:cNvPr id="6" name="Gruppieren 14"/>
          <p:cNvGrpSpPr/>
          <p:nvPr/>
        </p:nvGrpSpPr>
        <p:grpSpPr>
          <a:xfrm>
            <a:off x="3047851" y="3858623"/>
            <a:ext cx="3043262" cy="2911974"/>
            <a:chOff x="3347864" y="5733256"/>
            <a:chExt cx="3043262" cy="291197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5733256"/>
              <a:ext cx="3043262" cy="291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3707904" y="8109520"/>
              <a:ext cx="21403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V2 = 110, V3 = -80, V4 = 40</a:t>
              </a:r>
              <a:endParaRPr lang="de-DE" dirty="0"/>
            </a:p>
          </p:txBody>
        </p:sp>
      </p:grpSp>
      <p:cxnSp>
        <p:nvCxnSpPr>
          <p:cNvPr id="17" name="Gerade Verbindung mit Pfeil 16"/>
          <p:cNvCxnSpPr/>
          <p:nvPr/>
        </p:nvCxnSpPr>
        <p:spPr>
          <a:xfrm flipH="1" flipV="1">
            <a:off x="1115616" y="3717032"/>
            <a:ext cx="504056" cy="1080120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3563888" y="3140968"/>
            <a:ext cx="1005594" cy="1512168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5652120" y="2420888"/>
            <a:ext cx="1656184" cy="2232248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" name="Gruppieren 24"/>
          <p:cNvGrpSpPr/>
          <p:nvPr/>
        </p:nvGrpSpPr>
        <p:grpSpPr>
          <a:xfrm>
            <a:off x="4500562" y="1428736"/>
            <a:ext cx="3033216" cy="2868299"/>
            <a:chOff x="3047851" y="1028753"/>
            <a:chExt cx="3033216" cy="2868299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851" y="1028753"/>
              <a:ext cx="3033216" cy="2868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feld 23"/>
            <p:cNvSpPr txBox="1"/>
            <p:nvPr/>
          </p:nvSpPr>
          <p:spPr>
            <a:xfrm>
              <a:off x="3280934" y="3347700"/>
              <a:ext cx="25319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/>
                <a:t>g</a:t>
              </a:r>
              <a:r>
                <a:rPr lang="de-DE" sz="1600" dirty="0" err="1" smtClean="0"/>
                <a:t>oing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to</a:t>
              </a:r>
              <a:r>
                <a:rPr lang="de-DE" sz="1600" dirty="0" smtClean="0"/>
                <a:t> &lt; 50% Transmission</a:t>
              </a:r>
              <a:endParaRPr lang="de-DE" sz="1600" dirty="0"/>
            </a:p>
          </p:txBody>
        </p:sp>
      </p:grpSp>
      <p:sp>
        <p:nvSpPr>
          <p:cNvPr id="25" name="24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Following Traces - Results</a:t>
            </a:r>
            <a:endParaRPr lang="en-US" dirty="0"/>
          </a:p>
        </p:txBody>
      </p:sp>
      <p:pic>
        <p:nvPicPr>
          <p:cNvPr id="28" name="Picture 3" descr="C:\Users\Anastasios\My SIMION\project\presentation\phase_spac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857232"/>
            <a:ext cx="2892352" cy="2805070"/>
          </a:xfrm>
          <a:prstGeom prst="rect">
            <a:avLst/>
          </a:prstGeom>
          <a:noFill/>
        </p:spPr>
      </p:pic>
      <p:pic>
        <p:nvPicPr>
          <p:cNvPr id="29698" name="Picture 2" descr="C:\Users\Anastasios\My SIMION\project\presentation\trans_good.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282" y="1142984"/>
            <a:ext cx="2829320" cy="270547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9699" name="Picture 3" descr="C:\Users\Anastasios\My SIMION\project\presentation\trans_bad.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00760" y="1000108"/>
            <a:ext cx="2829320" cy="281979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646779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de-DE" dirty="0" err="1" smtClean="0"/>
              <a:t>Introduce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b="1" dirty="0" smtClean="0"/>
              <a:t>Score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minimize</a:t>
            </a:r>
            <a:endParaRPr lang="de-DE" dirty="0" smtClean="0"/>
          </a:p>
          <a:p>
            <a:r>
              <a:rPr lang="de-DE" dirty="0" err="1" smtClean="0"/>
              <a:t>Example</a:t>
            </a:r>
            <a:r>
              <a:rPr lang="de-DE" dirty="0" smtClean="0"/>
              <a:t>:</a:t>
            </a:r>
          </a:p>
          <a:p>
            <a:pPr marL="0" indent="0" algn="ctr">
              <a:buNone/>
            </a:pPr>
            <a:r>
              <a:rPr lang="de-DE" sz="2000" i="1" dirty="0" smtClean="0"/>
              <a:t>Score =W1 * Transmission + W2 * </a:t>
            </a:r>
            <a:r>
              <a:rPr lang="de-DE" sz="2000" i="1" dirty="0" err="1" smtClean="0"/>
              <a:t>Parallel_Angle_Sum</a:t>
            </a:r>
            <a:r>
              <a:rPr lang="de-DE" sz="2000" i="1" dirty="0" smtClean="0"/>
              <a:t> + W3 * </a:t>
            </a:r>
            <a:r>
              <a:rPr lang="de-DE" sz="2000" i="1" dirty="0" err="1" smtClean="0"/>
              <a:t>Fokus_Width</a:t>
            </a:r>
            <a:r>
              <a:rPr lang="de-DE" sz="2000" i="1" dirty="0" smtClean="0"/>
              <a:t> + 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643182"/>
            <a:ext cx="3373958" cy="317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42910" y="1500174"/>
            <a:ext cx="2817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Score =</a:t>
            </a:r>
            <a:endParaRPr lang="de-DE" dirty="0"/>
          </a:p>
          <a:p>
            <a:r>
              <a:rPr lang="de-DE" dirty="0" smtClean="0"/>
              <a:t>3 * </a:t>
            </a:r>
            <a:r>
              <a:rPr lang="de-DE" dirty="0" err="1" smtClean="0"/>
              <a:t>Best_Angle</a:t>
            </a:r>
            <a:r>
              <a:rPr lang="de-DE" dirty="0" smtClean="0"/>
              <a:t> / </a:t>
            </a:r>
            <a:r>
              <a:rPr lang="de-DE" dirty="0" err="1" smtClean="0"/>
              <a:t>Ave_Angle</a:t>
            </a:r>
            <a:r>
              <a:rPr lang="de-DE" dirty="0" smtClean="0"/>
              <a:t> </a:t>
            </a:r>
          </a:p>
          <a:p>
            <a:r>
              <a:rPr lang="de-DE" dirty="0" smtClean="0"/>
              <a:t>+ 1 * Transmission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continue…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500570"/>
            <a:ext cx="1828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6215074" y="4500570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</a:t>
            </a:r>
            <a:endParaRPr lang="el-GR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87675" y="6381750"/>
            <a:ext cx="3176588" cy="339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103FDCD-16C0-4D98-889A-10C24A415586}" type="slidenum">
              <a:rPr lang="en-US" smtClean="0"/>
              <a:pPr/>
              <a:t>16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70" y="1214422"/>
            <a:ext cx="4758630" cy="189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- TextBox"/>
          <p:cNvSpPr txBox="1"/>
          <p:nvPr/>
        </p:nvSpPr>
        <p:spPr>
          <a:xfrm rot="16200000">
            <a:off x="-101118" y="403015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l-GR" baseline="-25000" dirty="0"/>
          </a:p>
        </p:txBody>
      </p:sp>
      <p:sp>
        <p:nvSpPr>
          <p:cNvPr id="16" name="15 - TextBox"/>
          <p:cNvSpPr txBox="1"/>
          <p:nvPr/>
        </p:nvSpPr>
        <p:spPr>
          <a:xfrm>
            <a:off x="1714480" y="59293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l-GR" baseline="-25000" dirty="0"/>
          </a:p>
        </p:txBody>
      </p:sp>
      <p:sp>
        <p:nvSpPr>
          <p:cNvPr id="17" name="16 - TextBox"/>
          <p:cNvSpPr txBox="1"/>
          <p:nvPr/>
        </p:nvSpPr>
        <p:spPr>
          <a:xfrm rot="16200000">
            <a:off x="5042418" y="510172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l-GR" baseline="-25000" dirty="0"/>
          </a:p>
        </p:txBody>
      </p:sp>
      <p:sp>
        <p:nvSpPr>
          <p:cNvPr id="18" name="17 - TextBox"/>
          <p:cNvSpPr txBox="1"/>
          <p:nvPr/>
        </p:nvSpPr>
        <p:spPr>
          <a:xfrm>
            <a:off x="6286512" y="62150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l-GR" baseline="-25000" dirty="0"/>
          </a:p>
        </p:txBody>
      </p:sp>
      <p:sp>
        <p:nvSpPr>
          <p:cNvPr id="19" name="18 - TextBox"/>
          <p:cNvSpPr txBox="1"/>
          <p:nvPr/>
        </p:nvSpPr>
        <p:spPr>
          <a:xfrm>
            <a:off x="6715140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l-GR" baseline="-25000" dirty="0"/>
          </a:p>
        </p:txBody>
      </p:sp>
      <p:sp>
        <p:nvSpPr>
          <p:cNvPr id="20" name="19 - TextBox"/>
          <p:cNvSpPr txBox="1"/>
          <p:nvPr/>
        </p:nvSpPr>
        <p:spPr>
          <a:xfrm rot="16200000">
            <a:off x="3470782" y="20298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l-GR" baseline="-250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45152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11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CPOTS 2013: P6</a:t>
            </a:r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http://cpots2013.physics.uoc.gr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58DC-8184-4E80-9C67-AE8266F820FB}" type="slidenum">
              <a:rPr lang="en-US" smtClean="0"/>
              <a:pPr/>
              <a:t>17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1214414" y="2285992"/>
            <a:ext cx="674736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The end</a:t>
            </a:r>
          </a:p>
          <a:p>
            <a:pPr algn="ctr"/>
            <a:r>
              <a:rPr lang="en-US" sz="4400" dirty="0" smtClean="0"/>
              <a:t>Thank you for your attention</a:t>
            </a:r>
          </a:p>
          <a:p>
            <a:pPr algn="ctr"/>
            <a:r>
              <a:rPr lang="en-US" sz="4400" dirty="0" smtClean="0"/>
              <a:t>Any questions?</a:t>
            </a:r>
            <a:endParaRPr lang="en-US" sz="4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FDCD-16C0-4D98-889A-10C24A415586}" type="slidenum">
              <a:rPr lang="en-US" smtClean="0"/>
              <a:pPr/>
              <a:t>2</a:t>
            </a:fld>
            <a:r>
              <a:rPr lang="en-US" dirty="0" smtClean="0"/>
              <a:t>/17</a:t>
            </a:r>
            <a:endParaRPr lang="en-US" dirty="0"/>
          </a:p>
        </p:txBody>
      </p:sp>
      <p:sp>
        <p:nvSpPr>
          <p:cNvPr id="28677" name="Subtitle 2"/>
          <p:cNvSpPr txBox="1">
            <a:spLocks/>
          </p:cNvSpPr>
          <p:nvPr/>
        </p:nvSpPr>
        <p:spPr bwMode="auto">
          <a:xfrm>
            <a:off x="714348" y="1785926"/>
            <a:ext cx="800105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b="1" dirty="0" smtClean="0">
                <a:latin typeface="+mj-lt"/>
              </a:rPr>
              <a:t>Project 6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latin typeface="+mj-lt"/>
              </a:rPr>
              <a:t>5 Element Lens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1500" dirty="0" smtClean="0">
              <a:latin typeface="+mj-lt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300" dirty="0" smtClean="0">
                <a:latin typeface="+mj-lt"/>
              </a:rPr>
              <a:t>Tobias Bauer</a:t>
            </a:r>
            <a:r>
              <a:rPr lang="en-US" sz="2300" baseline="30000" dirty="0" smtClean="0">
                <a:latin typeface="+mj-lt"/>
              </a:rPr>
              <a:t>1</a:t>
            </a:r>
            <a:r>
              <a:rPr lang="en-US" sz="2300" dirty="0" smtClean="0">
                <a:latin typeface="+mj-lt"/>
              </a:rPr>
              <a:t>, </a:t>
            </a:r>
            <a:r>
              <a:rPr lang="en-US" sz="2300" dirty="0" err="1" smtClean="0">
                <a:latin typeface="+mj-lt"/>
              </a:rPr>
              <a:t>Anastasios</a:t>
            </a:r>
            <a:r>
              <a:rPr lang="en-US" sz="2300" dirty="0" smtClean="0">
                <a:latin typeface="+mj-lt"/>
              </a:rPr>
              <a:t> Kanellakopoulos</a:t>
            </a:r>
            <a:r>
              <a:rPr lang="en-US" sz="2300" baseline="30000" dirty="0" smtClean="0">
                <a:latin typeface="+mj-lt"/>
              </a:rPr>
              <a:t>2</a:t>
            </a:r>
            <a:r>
              <a:rPr lang="en-US" sz="2300" dirty="0" smtClean="0">
                <a:latin typeface="+mj-lt"/>
              </a:rPr>
              <a:t>,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300" dirty="0" err="1" smtClean="0">
                <a:latin typeface="+mj-lt"/>
              </a:rPr>
              <a:t>Tuğçe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Nur</a:t>
            </a:r>
            <a:r>
              <a:rPr lang="en-US" sz="2300" dirty="0" smtClean="0">
                <a:latin typeface="+mj-lt"/>
              </a:rPr>
              <a:t> Tandırcıoğlu</a:t>
            </a:r>
            <a:r>
              <a:rPr lang="en-US" sz="2300" baseline="30000" dirty="0" smtClean="0">
                <a:latin typeface="+mj-lt"/>
              </a:rPr>
              <a:t>3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300" baseline="30000" dirty="0">
              <a:latin typeface="+mj-lt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000" dirty="0" smtClean="0">
                <a:latin typeface="+mj-lt"/>
              </a:rPr>
              <a:t>Supervisors: </a:t>
            </a:r>
            <a:r>
              <a:rPr lang="en-US" sz="2000" dirty="0">
                <a:latin typeface="+mj-lt"/>
              </a:rPr>
              <a:t>Genoveva Martínez </a:t>
            </a:r>
            <a:r>
              <a:rPr lang="en-US" sz="2000" dirty="0" smtClean="0">
                <a:latin typeface="+mj-lt"/>
              </a:rPr>
              <a:t>López</a:t>
            </a:r>
            <a:r>
              <a:rPr lang="en-US" sz="2000" baseline="30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>
                <a:latin typeface="+mj-lt"/>
              </a:rPr>
              <a:t>Pilar </a:t>
            </a:r>
            <a:r>
              <a:rPr lang="en-US" sz="2000" dirty="0" smtClean="0">
                <a:latin typeface="+mj-lt"/>
              </a:rPr>
              <a:t>Garcés</a:t>
            </a:r>
            <a:r>
              <a:rPr lang="en-US" sz="2000" baseline="30000" dirty="0" smtClean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 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1500166" y="5357826"/>
            <a:ext cx="61785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aseline="30000" dirty="0" smtClean="0">
                <a:latin typeface="+mj-lt"/>
              </a:rPr>
              <a:t>1</a:t>
            </a:r>
            <a:r>
              <a:rPr lang="de-DE" sz="1500" dirty="0">
                <a:latin typeface="+mj-lt"/>
              </a:rPr>
              <a:t> Johann Wolfgang Goethe-Universität Frankfurt am </a:t>
            </a:r>
            <a:r>
              <a:rPr lang="de-DE" sz="1500" dirty="0" smtClean="0">
                <a:latin typeface="+mj-lt"/>
              </a:rPr>
              <a:t>Main</a:t>
            </a:r>
          </a:p>
          <a:p>
            <a:pPr algn="ctr"/>
            <a:r>
              <a:rPr lang="de-DE" sz="1500" baseline="30000" dirty="0" smtClean="0">
                <a:latin typeface="+mj-lt"/>
              </a:rPr>
              <a:t>2</a:t>
            </a:r>
            <a:r>
              <a:rPr lang="de-DE" sz="1500" dirty="0" smtClean="0">
                <a:latin typeface="+mj-lt"/>
              </a:rPr>
              <a:t> National </a:t>
            </a:r>
            <a:r>
              <a:rPr lang="de-DE" sz="1500" dirty="0" err="1" smtClean="0">
                <a:latin typeface="+mj-lt"/>
              </a:rPr>
              <a:t>Kapodistrian</a:t>
            </a:r>
            <a:r>
              <a:rPr lang="de-DE" sz="1500" dirty="0" smtClean="0">
                <a:latin typeface="+mj-lt"/>
              </a:rPr>
              <a:t> University </a:t>
            </a:r>
            <a:r>
              <a:rPr lang="de-DE" sz="1500" dirty="0" err="1" smtClean="0">
                <a:latin typeface="+mj-lt"/>
              </a:rPr>
              <a:t>of</a:t>
            </a:r>
            <a:r>
              <a:rPr lang="de-DE" sz="1500" dirty="0" smtClean="0">
                <a:latin typeface="+mj-lt"/>
              </a:rPr>
              <a:t> Athens</a:t>
            </a:r>
          </a:p>
          <a:p>
            <a:pPr algn="ctr"/>
            <a:r>
              <a:rPr lang="de-DE" sz="1500" baseline="30000" dirty="0" smtClean="0">
                <a:latin typeface="+mj-lt"/>
              </a:rPr>
              <a:t>3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Selçuk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smtClean="0">
                <a:latin typeface="+mj-lt"/>
              </a:rPr>
              <a:t>University</a:t>
            </a:r>
          </a:p>
          <a:p>
            <a:pPr algn="ctr"/>
            <a:r>
              <a:rPr lang="en-US" sz="1500" baseline="30000" dirty="0" smtClean="0">
                <a:latin typeface="+mj-lt"/>
              </a:rPr>
              <a:t>4</a:t>
            </a:r>
            <a:r>
              <a:rPr lang="en-US" sz="1500" dirty="0" smtClean="0">
                <a:latin typeface="+mj-lt"/>
              </a:rPr>
              <a:t>Complutense </a:t>
            </a:r>
            <a:r>
              <a:rPr lang="en-US" sz="1500" dirty="0">
                <a:latin typeface="+mj-lt"/>
              </a:rPr>
              <a:t>University of Madrid</a:t>
            </a:r>
            <a:r>
              <a:rPr lang="de-DE" sz="1500" dirty="0" smtClean="0">
                <a:latin typeface="+mj-lt"/>
              </a:rPr>
              <a:t> </a:t>
            </a:r>
            <a:endParaRPr lang="en-US" sz="1500" dirty="0">
              <a:latin typeface="+mj-lt"/>
            </a:endParaRPr>
          </a:p>
        </p:txBody>
      </p:sp>
      <p:pic>
        <p:nvPicPr>
          <p:cNvPr id="1026" name="Picture 2" descr="C:\Users\Anastasios\Desktop\logo_goethe_universita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214578" cy="1008863"/>
          </a:xfrm>
          <a:prstGeom prst="rect">
            <a:avLst/>
          </a:prstGeom>
          <a:noFill/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84444"/>
              </a:clrFrom>
              <a:clrTo>
                <a:srgbClr val="4844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14290"/>
            <a:ext cx="8890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484444"/>
              </a:clrFrom>
              <a:clrTo>
                <a:srgbClr val="4844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14290"/>
            <a:ext cx="877887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21 - Ευθεία γραμμή σύνδεσης"/>
          <p:cNvCxnSpPr/>
          <p:nvPr/>
        </p:nvCxnSpPr>
        <p:spPr>
          <a:xfrm>
            <a:off x="-1571668" y="5357826"/>
            <a:ext cx="11572956" cy="1588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>
            <a:off x="-1500230" y="6429396"/>
            <a:ext cx="11572956" cy="1588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9454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FDCD-16C0-4D98-889A-10C24A415586}" type="slidenum">
              <a:rPr lang="en-US" smtClean="0"/>
              <a:pPr/>
              <a:t>3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3 CuadroTexto"/>
          <p:cNvSpPr txBox="1"/>
          <p:nvPr/>
        </p:nvSpPr>
        <p:spPr>
          <a:xfrm>
            <a:off x="785786" y="1857364"/>
            <a:ext cx="777722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buFont typeface="Arial" pitchFamily="34" charset="0"/>
              <a:buChar char="•"/>
              <a:defRPr/>
            </a:pPr>
            <a:r>
              <a:rPr lang="es-ES" sz="280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Motivation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ü"/>
              <a:defRPr/>
            </a:pPr>
            <a:r>
              <a:rPr lang="en-US" sz="2000" smtClean="0">
                <a:solidFill>
                  <a:srgbClr val="000000"/>
                </a:solidFill>
                <a:latin typeface="Arial" charset="0"/>
              </a:rPr>
              <a:t>Design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afocal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lens</a:t>
            </a: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Study the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afocal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properties of the 5 element lens</a:t>
            </a:r>
          </a:p>
        </p:txBody>
      </p:sp>
      <p:sp>
        <p:nvSpPr>
          <p:cNvPr id="14" name="3 CuadroTexto"/>
          <p:cNvSpPr txBox="1"/>
          <p:nvPr/>
        </p:nvSpPr>
        <p:spPr>
          <a:xfrm>
            <a:off x="785786" y="4143380"/>
            <a:ext cx="777722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buFont typeface="Arial" pitchFamily="34" charset="0"/>
              <a:buChar char="•"/>
              <a:defRPr/>
            </a:pPr>
            <a:r>
              <a:rPr lang="es-ES" sz="280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Goals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Find the optimal voltage element combination</a:t>
            </a: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Create the best possible beam for HDA entry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Motivation and Goals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FDCD-16C0-4D98-889A-10C24A415586}" type="slidenum">
              <a:rPr lang="en-US" smtClean="0"/>
              <a:pPr/>
              <a:t>4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3 CuadroTexto"/>
          <p:cNvSpPr txBox="1"/>
          <p:nvPr/>
        </p:nvSpPr>
        <p:spPr>
          <a:xfrm>
            <a:off x="1857356" y="1857364"/>
            <a:ext cx="5357850" cy="4777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What is a 5 element lens?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5 element lens</a:t>
            </a:r>
            <a:endParaRPr lang="en-US" dirty="0"/>
          </a:p>
        </p:txBody>
      </p:sp>
      <p:sp>
        <p:nvSpPr>
          <p:cNvPr id="16" name="3 CuadroTexto"/>
          <p:cNvSpPr txBox="1"/>
          <p:nvPr/>
        </p:nvSpPr>
        <p:spPr>
          <a:xfrm>
            <a:off x="1857356" y="2714620"/>
            <a:ext cx="5357850" cy="9137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ts val="34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 5 element lens is just two 3 element lenses back to back attached!</a:t>
            </a:r>
          </a:p>
        </p:txBody>
      </p:sp>
      <p:pic>
        <p:nvPicPr>
          <p:cNvPr id="2052" name="Picture 4" descr="C:\Users\Anastasios\Desktop\Einzel_len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4411663" cy="1316187"/>
          </a:xfrm>
          <a:prstGeom prst="rect">
            <a:avLst/>
          </a:prstGeom>
          <a:noFill/>
        </p:spPr>
      </p:pic>
      <p:pic>
        <p:nvPicPr>
          <p:cNvPr id="20" name="Picture 4" descr="C:\Users\Anastasios\Desktop\Einzel_len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2337" y="4572008"/>
            <a:ext cx="4411663" cy="131618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8674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6346E-6 L 0.11718 -4.634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346E-6 L -0.10121 -4.634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285860"/>
            <a:ext cx="7328260" cy="233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60" y="2285992"/>
            <a:ext cx="661987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FDCD-16C0-4D98-889A-10C24A415586}" type="slidenum">
              <a:rPr lang="en-US" smtClean="0"/>
              <a:pPr/>
              <a:t>5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Geometry</a:t>
            </a:r>
            <a:endParaRPr lang="en-US" dirty="0"/>
          </a:p>
        </p:txBody>
      </p:sp>
      <p:pic>
        <p:nvPicPr>
          <p:cNvPr id="10" name="Imagen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143248"/>
            <a:ext cx="6616186" cy="20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428596" y="164305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Heddle’s Lens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6302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928926" y="2857496"/>
          <a:ext cx="9257974" cy="1136651"/>
        </p:xfrm>
        <a:graphic>
          <a:graphicData uri="http://schemas.openxmlformats.org/presentationml/2006/ole">
            <p:oleObj spid="_x0000_s8197" name="Έγγραφο" r:id="rId4" imgW="5252261" imgH="646694" progId="Word.Document.12">
              <p:embed/>
            </p:oleObj>
          </a:graphicData>
        </a:graphic>
      </p:graphicFrame>
      <p:sp>
        <p:nvSpPr>
          <p:cNvPr id="19" name="18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FDCD-16C0-4D98-889A-10C24A415586}" type="slidenum">
              <a:rPr lang="en-US" smtClean="0"/>
              <a:pPr/>
              <a:t>6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3 CuadroTexto"/>
          <p:cNvSpPr txBox="1"/>
          <p:nvPr/>
        </p:nvSpPr>
        <p:spPr>
          <a:xfrm>
            <a:off x="785786" y="1857364"/>
            <a:ext cx="77772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/>
              <a:t>Since the two lenses are identical the electrode voltages must fulfill the relationships:</a:t>
            </a:r>
            <a:endParaRPr lang="el-GR" sz="2000" dirty="0" smtClean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Afocal</a:t>
            </a:r>
            <a:r>
              <a:rPr lang="en-US" dirty="0" smtClean="0"/>
              <a:t> Mode</a:t>
            </a:r>
            <a:endParaRPr lang="en-US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-3500494" y="3000372"/>
          <a:ext cx="10592854" cy="993778"/>
        </p:xfrm>
        <a:graphic>
          <a:graphicData uri="http://schemas.openxmlformats.org/presentationml/2006/ole">
            <p:oleObj spid="_x0000_s8195" name="Έγγραφο" r:id="rId6" imgW="5261958" imgH="493388" progId="Word.Document.12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-500098" y="3000372"/>
          <a:ext cx="9899093" cy="928694"/>
        </p:xfrm>
        <a:graphic>
          <a:graphicData uri="http://schemas.openxmlformats.org/presentationml/2006/ole">
            <p:oleObj spid="_x0000_s8196" name="Έγγραφο" r:id="rId7" imgW="5261958" imgH="493388" progId="Word.Document.12">
              <p:embed/>
            </p:oleObj>
          </a:graphicData>
        </a:graphic>
      </p:graphicFrame>
      <p:sp>
        <p:nvSpPr>
          <p:cNvPr id="14" name="3 CuadroTexto"/>
          <p:cNvSpPr txBox="1"/>
          <p:nvPr/>
        </p:nvSpPr>
        <p:spPr>
          <a:xfrm>
            <a:off x="857224" y="4143380"/>
            <a:ext cx="77772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/>
              <a:t>and the transverse magnification is:</a:t>
            </a:r>
            <a:endParaRPr lang="el-GR" sz="2000" dirty="0" smtClean="0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-45922" y="5000636"/>
          <a:ext cx="9189922" cy="928694"/>
        </p:xfrm>
        <a:graphic>
          <a:graphicData uri="http://schemas.openxmlformats.org/presentationml/2006/ole">
            <p:oleObj spid="_x0000_s8198" name="Έγγραφο" r:id="rId8" imgW="5261958" imgH="532254" progId="Word.Document.12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FDCD-16C0-4D98-889A-10C24A415586}" type="slidenum">
              <a:rPr lang="en-US" smtClean="0"/>
              <a:pPr/>
              <a:t>7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3 CuadroTexto"/>
          <p:cNvSpPr txBox="1"/>
          <p:nvPr/>
        </p:nvSpPr>
        <p:spPr>
          <a:xfrm>
            <a:off x="785786" y="1857364"/>
            <a:ext cx="7777223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buFont typeface="Arial" pitchFamily="34" charset="0"/>
              <a:buChar char="•"/>
              <a:defRPr/>
            </a:pPr>
            <a:r>
              <a:rPr lang="es-ES" sz="28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s-ES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Afocal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lens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No focus points</a:t>
            </a: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Beam doesn’t converge or diverge</a:t>
            </a:r>
          </a:p>
          <a:p>
            <a:pPr marL="800100" lvl="1" indent="-342900">
              <a:lnSpc>
                <a:spcPts val="34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e.g. Beam that enters parallel, exits parallel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Afocal</a:t>
            </a:r>
            <a:r>
              <a:rPr lang="en-US" dirty="0" smtClean="0"/>
              <a:t> Lens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6929486" cy="23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15 - Ευθεία γραμμή σύνδεσης"/>
          <p:cNvCxnSpPr>
            <a:stCxn id="28674" idx="0"/>
            <a:endCxn id="28674" idx="2"/>
          </p:cNvCxnSpPr>
          <p:nvPr/>
        </p:nvCxnSpPr>
        <p:spPr>
          <a:xfrm rot="16200000" flipH="1">
            <a:off x="3341516" y="5052392"/>
            <a:ext cx="2389529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FDCD-16C0-4D98-889A-10C24A415586}" type="slidenum">
              <a:rPr lang="en-US" smtClean="0"/>
              <a:pPr/>
              <a:t>8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Afocal</a:t>
            </a:r>
            <a:r>
              <a:rPr lang="en-US" dirty="0" smtClean="0"/>
              <a:t> Lens Result</a:t>
            </a:r>
            <a:endParaRPr lang="en-US" dirty="0"/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714348" y="1714488"/>
          <a:ext cx="7929616" cy="3747176"/>
        </p:xfrm>
        <a:graphic>
          <a:graphicData uri="http://schemas.openxmlformats.org/drawingml/2006/table">
            <a:tbl>
              <a:tblPr/>
              <a:tblGrid>
                <a:gridCol w="1072824"/>
                <a:gridCol w="1230402"/>
                <a:gridCol w="1073903"/>
                <a:gridCol w="1067427"/>
                <a:gridCol w="1108441"/>
                <a:gridCol w="1146217"/>
                <a:gridCol w="1230402"/>
              </a:tblGrid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s-ES" sz="1200" baseline="-25000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/V</a:t>
                      </a:r>
                      <a:r>
                        <a:rPr lang="es-ES" sz="1200" baseline="-25000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/V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/V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/V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exp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|</a:t>
                      </a:r>
                      <a:r>
                        <a:rPr lang="en-US" sz="1200" dirty="0" err="1" smtClean="0"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200" baseline="-25000" dirty="0" err="1" smtClean="0"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200" baseline="0" dirty="0" smtClean="0">
                          <a:latin typeface="Arial"/>
                          <a:ea typeface="Calibri"/>
                          <a:cs typeface="Times New Roman"/>
                        </a:rPr>
                        <a:t>|</a:t>
                      </a:r>
                      <a:endParaRPr lang="el-GR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α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00">
                <a:tc>
                  <a:txBody>
                    <a:bodyPr/>
                    <a:lstStyle/>
                    <a:p>
                      <a:pPr indent="397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0.25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436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0.50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1.2</a:t>
                      </a: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-1.41</a:t>
                      </a: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1.414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0.194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/>
                          <a:ea typeface="Calibri"/>
                          <a:cs typeface="Times New Roman"/>
                        </a:rPr>
                        <a:t>0.5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3.055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0.707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latin typeface="Arial"/>
                          <a:ea typeface="Calibri"/>
                          <a:cs typeface="Times New Roman"/>
                        </a:rPr>
                        <a:t>2.161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latin typeface="Arial"/>
                          <a:ea typeface="Calibri"/>
                          <a:cs typeface="Times New Roman"/>
                        </a:rPr>
                        <a:t>-1.188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1.189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0.165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1.0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3.691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.000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3.691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latin typeface="Arial"/>
                          <a:ea typeface="Calibri"/>
                          <a:cs typeface="Times New Roman"/>
                        </a:rPr>
                        <a:t>-0.998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1.000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latin typeface="Arial"/>
                          <a:ea typeface="Calibri"/>
                          <a:cs typeface="Times New Roman"/>
                        </a:rPr>
                        <a:t>0.142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5.0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4.900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2.236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10.95</a:t>
                      </a: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-0.67</a:t>
                      </a: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0.669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latin typeface="Arial"/>
                          <a:ea typeface="Calibri"/>
                          <a:cs typeface="Times New Roman"/>
                        </a:rPr>
                        <a:t>0.001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10.5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5.450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3.240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17.660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-0.557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0.556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0.001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10.5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0.559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3.240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1.811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-0.568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0.556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0.002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24.0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5.820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4.899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28.512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-0.446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0.451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0.001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24.0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0.81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4.899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3.968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-0.463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0.451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0.001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15 - Πίνακας"/>
          <p:cNvGraphicFramePr>
            <a:graphicFrameLocks noGrp="1"/>
          </p:cNvGraphicFramePr>
          <p:nvPr/>
        </p:nvGraphicFramePr>
        <p:xfrm>
          <a:off x="714348" y="1714488"/>
          <a:ext cx="7929616" cy="3747176"/>
        </p:xfrm>
        <a:graphic>
          <a:graphicData uri="http://schemas.openxmlformats.org/drawingml/2006/table">
            <a:tbl>
              <a:tblPr/>
              <a:tblGrid>
                <a:gridCol w="1072824"/>
                <a:gridCol w="1230402"/>
                <a:gridCol w="1073903"/>
                <a:gridCol w="1067427"/>
                <a:gridCol w="1108441"/>
                <a:gridCol w="1146217"/>
                <a:gridCol w="1230402"/>
              </a:tblGrid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s-ES" sz="1200" baseline="-25000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/V</a:t>
                      </a:r>
                      <a:r>
                        <a:rPr lang="es-ES" sz="1200" baseline="-25000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/V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/V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/V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ES" sz="1200" baseline="-25000">
                          <a:latin typeface="Arial"/>
                          <a:ea typeface="Calibri"/>
                          <a:cs typeface="Times New Roman"/>
                        </a:rPr>
                        <a:t>exp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|</a:t>
                      </a:r>
                      <a:r>
                        <a:rPr lang="en-US" sz="1200" dirty="0" err="1" smtClean="0"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200" baseline="-25000" dirty="0" err="1" smtClean="0"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1200" baseline="0" dirty="0" smtClean="0">
                          <a:latin typeface="Arial"/>
                          <a:ea typeface="Calibri"/>
                          <a:cs typeface="Times New Roman"/>
                        </a:rPr>
                        <a:t>|</a:t>
                      </a:r>
                      <a:endParaRPr lang="el-GR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α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00">
                <a:tc>
                  <a:txBody>
                    <a:bodyPr/>
                    <a:lstStyle/>
                    <a:p>
                      <a:pPr indent="3975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0.25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436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0.50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1.2</a:t>
                      </a: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-1.41</a:t>
                      </a: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1.414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0.194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latin typeface="Arial"/>
                          <a:ea typeface="Calibri"/>
                          <a:cs typeface="Times New Roman"/>
                        </a:rPr>
                        <a:t>0.5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3.055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0.707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2.161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latin typeface="Arial"/>
                          <a:ea typeface="Calibri"/>
                          <a:cs typeface="Times New Roman"/>
                        </a:rPr>
                        <a:t>-1.188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1.189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0.165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1.0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3.691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.000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3.691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latin typeface="Arial"/>
                          <a:ea typeface="Calibri"/>
                          <a:cs typeface="Times New Roman"/>
                        </a:rPr>
                        <a:t>-0.998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1.000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latin typeface="Arial"/>
                          <a:ea typeface="Calibri"/>
                          <a:cs typeface="Times New Roman"/>
                        </a:rPr>
                        <a:t>0.142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5.0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4.900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2.236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10.95</a:t>
                      </a: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-0.67</a:t>
                      </a:r>
                      <a:r>
                        <a:rPr lang="el-GR" sz="1200" dirty="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0.669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latin typeface="Arial"/>
                          <a:ea typeface="Calibri"/>
                          <a:cs typeface="Times New Roman"/>
                        </a:rPr>
                        <a:t>0.001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10.5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5.450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3.240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17.660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-0.557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0.556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0.001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10.5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0.559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3.240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1.811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-0.568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0.556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0.002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24.0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5.820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4.899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28.512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-0.446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0.451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0.001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161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24.0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0.81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4.899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3.968</a:t>
                      </a:r>
                      <a:endParaRPr lang="el-G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-0.463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0.451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0.001</a:t>
                      </a:r>
                      <a:endParaRPr lang="el-G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29698" name="Picture 2" descr="C:\Users\Anastasios\My SIMION\project\presentation\grap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642918"/>
            <a:ext cx="3934057" cy="5834097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6500826" y="628652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l-GR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 rot="16200000">
            <a:off x="4613790" y="345864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el-GR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286512" y="78579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Output Angle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- Έλλειψη"/>
          <p:cNvSpPr/>
          <p:nvPr/>
        </p:nvSpPr>
        <p:spPr>
          <a:xfrm>
            <a:off x="428596" y="3643314"/>
            <a:ext cx="8429684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</p:cSld>
  <p:clrMapOvr>
    <a:masterClrMapping/>
  </p:clrMapOvr>
  <p:transition advTm="100761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898989"/>
                </a:solidFill>
                <a:cs typeface="Arial" charset="0"/>
              </a:rPr>
              <a:t>CPOTS 2013: P6</a:t>
            </a:r>
            <a:endParaRPr lang="en-US" dirty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http://cpots2013.physics.uoc.gr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FDCD-16C0-4D98-889A-10C24A415586}" type="slidenum">
              <a:rPr lang="en-US" smtClean="0"/>
              <a:pPr/>
              <a:t>9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914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3 CuadroTexto"/>
          <p:cNvSpPr txBox="1"/>
          <p:nvPr/>
        </p:nvSpPr>
        <p:spPr>
          <a:xfrm>
            <a:off x="785786" y="1857364"/>
            <a:ext cx="777722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buFont typeface="Arial" pitchFamily="34" charset="0"/>
              <a:buChar char="•"/>
              <a:defRPr/>
            </a:pPr>
            <a:r>
              <a:rPr lang="es-ES" sz="280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Aberrations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Spherical</a:t>
            </a: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Coma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332657"/>
            <a:ext cx="7772400" cy="7350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Aberrations</a:t>
            </a:r>
            <a:endParaRPr lang="en-US" dirty="0"/>
          </a:p>
        </p:txBody>
      </p:sp>
    </p:spTree>
  </p:cSld>
  <p:clrMapOvr>
    <a:masterClrMapping/>
  </p:clrMapOvr>
  <p:transition advTm="12886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6.9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4.5|1.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21.2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6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2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1|9.5|5|21.9|28.3|2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3|0.6|24|7.8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829</Words>
  <Application>Microsoft Office PowerPoint</Application>
  <PresentationFormat>Προβολή στην οθόνη (4:3)</PresentationFormat>
  <Paragraphs>387</Paragraphs>
  <Slides>17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Θέμα του Office</vt:lpstr>
      <vt:lpstr>Έγγραφο</vt:lpstr>
      <vt:lpstr>CPOTS – 3rd ERASMUS Intensive Program Introduction to Charged Particle Optics: Theory and Simulation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CPOTS – 3rd ERASMUS Intensive Program Introduction to Charged Particle Optics: Theory and Simulation</dc:title>
  <dc:creator>Anastasios</dc:creator>
  <cp:lastModifiedBy>Anastasios</cp:lastModifiedBy>
  <cp:revision>79</cp:revision>
  <dcterms:created xsi:type="dcterms:W3CDTF">2013-08-29T06:01:24Z</dcterms:created>
  <dcterms:modified xsi:type="dcterms:W3CDTF">2013-08-30T05:54:20Z</dcterms:modified>
</cp:coreProperties>
</file>