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7" r:id="rId2"/>
    <p:sldId id="256" r:id="rId3"/>
    <p:sldId id="261" r:id="rId4"/>
    <p:sldId id="258" r:id="rId5"/>
    <p:sldId id="259" r:id="rId6"/>
    <p:sldId id="264" r:id="rId7"/>
    <p:sldId id="263" r:id="rId8"/>
    <p:sldId id="265" r:id="rId9"/>
    <p:sldId id="266" r:id="rId10"/>
    <p:sldId id="267" r:id="rId11"/>
    <p:sldId id="270" r:id="rId12"/>
    <p:sldId id="268" r:id="rId13"/>
    <p:sldId id="260" r:id="rId14"/>
    <p:sldId id="262" r:id="rId15"/>
    <p:sldId id="269" r:id="rId16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74" d="100"/>
          <a:sy n="74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603582-297D-4430-BF13-791395399E9E}" type="datetimeFigureOut">
              <a:rPr lang="el-GR" smtClean="0"/>
              <a:t>30/8/2013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The Biased Paracetric HDA</a:t>
            </a: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B591C-46E6-4208-8D61-69C0A6184DE3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6602089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6F7FE-FAAC-40B4-B533-553B0E1B03B1}" type="datetimeFigureOut">
              <a:rPr lang="el-GR" smtClean="0"/>
              <a:t>30/8/2013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The Biased Paracetric HDA</a:t>
            </a: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5245DA-8E26-49A3-8533-05A9E7060DD1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7525857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245DA-8E26-49A3-8533-05A9E7060DD1}" type="slidenum">
              <a:rPr lang="el-GR" smtClean="0"/>
              <a:t>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Biased Paracetric HDA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83017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The Biased Paracetric HDA</a:t>
            </a: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5245DA-8E26-49A3-8533-05A9E7060DD1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15640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52AB0-E6FD-4E9F-8A7B-766F6D266E09}" type="datetime1">
              <a:rPr lang="el-GR" smtClean="0"/>
              <a:t>30/8/2013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Biased Paracentric HDA : N. Angelinos, S. Kazgöz , T. Psaltis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C1C1-D9C3-4D42-AF3F-B9CB47903C7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98878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671E1-06BE-4593-AB4A-4DF489FB0303}" type="datetime1">
              <a:rPr lang="el-GR" smtClean="0"/>
              <a:t>30/8/2013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Biased Paracentric HDA : N. Angelinos, S. Kazgöz , T. Psaltis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C1C1-D9C3-4D42-AF3F-B9CB47903C7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97326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18FF-A439-402E-857D-5FB9E0FAAEDF}" type="datetime1">
              <a:rPr lang="el-GR" smtClean="0"/>
              <a:t>30/8/2013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Biased Paracentric HDA : N. Angelinos, S. Kazgöz , T. Psaltis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C1C1-D9C3-4D42-AF3F-B9CB47903C7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38362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BB1ED-AE3B-4A50-A737-97E6DF320B11}" type="datetime1">
              <a:rPr lang="el-GR" smtClean="0"/>
              <a:t>30/8/2013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Biased Paracentric HDA : N. Angelinos, S. Kazgöz , T. Psaltis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C1C1-D9C3-4D42-AF3F-B9CB47903C7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25529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74BF0-6386-4EC8-B342-AB09CEF23272}" type="datetime1">
              <a:rPr lang="el-GR" smtClean="0"/>
              <a:t>30/8/2013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Biased Paracentric HDA : N. Angelinos, S. Kazgöz , T. Psaltis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C1C1-D9C3-4D42-AF3F-B9CB47903C7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37875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98597-F544-475D-8187-FD286188279B}" type="datetime1">
              <a:rPr lang="el-GR" smtClean="0"/>
              <a:t>30/8/2013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Biased Paracentric HDA : N. Angelinos, S. Kazgöz , T. Psaltis</a:t>
            </a: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C1C1-D9C3-4D42-AF3F-B9CB47903C7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68223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05F66-D84E-4999-B89B-752909CC6F36}" type="datetime1">
              <a:rPr lang="el-GR" smtClean="0"/>
              <a:t>30/8/2013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Biased Paracentric HDA : N. Angelinos, S. Kazgöz , T. Psaltis</a:t>
            </a: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C1C1-D9C3-4D42-AF3F-B9CB47903C7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83542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152A8-A5F2-4131-A21A-C73579224397}" type="datetime1">
              <a:rPr lang="el-GR" smtClean="0"/>
              <a:t>30/8/2013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Biased Paracentric HDA : N. Angelinos, S. Kazgöz , T. Psaltis</a:t>
            </a: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C1C1-D9C3-4D42-AF3F-B9CB47903C7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4271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B7DE9-037D-42D9-A1C7-4FBF10817137}" type="datetime1">
              <a:rPr lang="el-GR" smtClean="0"/>
              <a:t>30/8/2013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Biased Paracentric HDA : N. Angelinos, S. Kazgöz , T. Psaltis</a:t>
            </a:r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C1C1-D9C3-4D42-AF3F-B9CB47903C7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93821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CEB1E-BB52-4419-BD48-D8976C95EED8}" type="datetime1">
              <a:rPr lang="el-GR" smtClean="0"/>
              <a:t>30/8/2013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Biased Paracentric HDA : N. Angelinos, S. Kazgöz , T. Psaltis</a:t>
            </a: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C1C1-D9C3-4D42-AF3F-B9CB47903C7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88107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A3D05-3EDA-43A2-AAD7-BC38FD457B87}" type="datetime1">
              <a:rPr lang="el-GR" smtClean="0"/>
              <a:t>30/8/2013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The Biased Paracentric HDA : N. Angelinos, S. Kazgöz , T. Psaltis</a:t>
            </a: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C1C1-D9C3-4D42-AF3F-B9CB47903C7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93929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523D7-D590-45E6-BA52-B2B7EAD771B1}" type="datetime1">
              <a:rPr lang="el-GR" smtClean="0"/>
              <a:t>30/8/2013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The Biased Paracentric HDA : N. Angelinos, S. Kazgöz , T. Psaltis</a:t>
            </a: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4C1C1-D9C3-4D42-AF3F-B9CB47903C7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0258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6.gif"/><Relationship Id="rId5" Type="http://schemas.openxmlformats.org/officeDocument/2006/relationships/image" Target="../media/image15.emf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etin kutusu"/>
          <p:cNvSpPr txBox="1"/>
          <p:nvPr/>
        </p:nvSpPr>
        <p:spPr>
          <a:xfrm>
            <a:off x="1414754" y="1670649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000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The Biased Paracentric </a:t>
            </a:r>
            <a:r>
              <a:rPr lang="en-US" sz="40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H</a:t>
            </a:r>
            <a:r>
              <a:rPr lang="en-US" sz="40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emispherical </a:t>
            </a:r>
            <a:r>
              <a:rPr lang="en-US" sz="4000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D</a:t>
            </a:r>
            <a:r>
              <a:rPr lang="en-US" sz="40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eflector Analyzer</a:t>
            </a:r>
            <a:endParaRPr lang="tr-TR" sz="4000" dirty="0">
              <a:latin typeface="Times New Roman" panose="02020603050405020304" pitchFamily="18" charset="0"/>
              <a:ea typeface="CMU Serif" panose="02000603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7" name="6 Metin kutusu"/>
          <p:cNvSpPr txBox="1"/>
          <p:nvPr/>
        </p:nvSpPr>
        <p:spPr>
          <a:xfrm>
            <a:off x="1524000" y="4985298"/>
            <a:ext cx="914400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aseline="300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1400" baseline="300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1 </a:t>
            </a:r>
            <a:r>
              <a:rPr lang="en-US" sz="1400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Department of Physics, University of </a:t>
            </a:r>
            <a:r>
              <a:rPr lang="en-US" sz="14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Crete,71003 </a:t>
            </a:r>
            <a:r>
              <a:rPr lang="en-US" sz="1400" dirty="0" err="1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Heraklion</a:t>
            </a:r>
            <a:r>
              <a:rPr lang="en-US" sz="1400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, Crete, </a:t>
            </a:r>
            <a:r>
              <a:rPr lang="en-US" sz="14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Greece  </a:t>
            </a:r>
          </a:p>
          <a:p>
            <a:pPr algn="just">
              <a:lnSpc>
                <a:spcPct val="150000"/>
              </a:lnSpc>
            </a:pPr>
            <a:r>
              <a:rPr lang="en-US" sz="1400" baseline="300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 2 </a:t>
            </a:r>
            <a:r>
              <a:rPr lang="en-US" sz="14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Department </a:t>
            </a:r>
            <a:r>
              <a:rPr lang="en-US" sz="1400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of Physics, Science and Arts Faculty, </a:t>
            </a:r>
            <a:r>
              <a:rPr lang="en-US" sz="1400" dirty="0" err="1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Afyon</a:t>
            </a:r>
            <a:r>
              <a:rPr lang="en-US" sz="1400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Kocatepe</a:t>
            </a:r>
            <a:r>
              <a:rPr lang="en-US" sz="1400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University, 03200  </a:t>
            </a:r>
          </a:p>
          <a:p>
            <a:pPr algn="just">
              <a:lnSpc>
                <a:spcPct val="150000"/>
              </a:lnSpc>
            </a:pPr>
            <a:r>
              <a:rPr lang="en-US" sz="1400" dirty="0" err="1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Afyonkarahisar</a:t>
            </a:r>
            <a:r>
              <a:rPr lang="en-US" sz="14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, Turkey</a:t>
            </a:r>
          </a:p>
          <a:p>
            <a:pPr algn="just"/>
            <a:r>
              <a:rPr lang="en-US" sz="1400" baseline="300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 3 </a:t>
            </a:r>
            <a:r>
              <a:rPr lang="en-US" sz="14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Department of Physics,</a:t>
            </a:r>
            <a:r>
              <a:rPr lang="en-US" sz="1400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University </a:t>
            </a:r>
            <a:r>
              <a:rPr lang="en-US" sz="1400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of Athens, </a:t>
            </a:r>
            <a:r>
              <a:rPr lang="en-US" sz="1400" dirty="0" err="1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Panepistimiopolis</a:t>
            </a:r>
            <a:r>
              <a:rPr lang="en-US" sz="1400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Zografos</a:t>
            </a:r>
            <a:r>
              <a:rPr lang="en-US" sz="1400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 157 </a:t>
            </a:r>
            <a:r>
              <a:rPr lang="en-US" sz="14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84, Athens</a:t>
            </a:r>
            <a:r>
              <a:rPr lang="en-US" sz="1400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, Greece</a:t>
            </a:r>
            <a:endParaRPr lang="tr-TR" sz="1400" dirty="0">
              <a:latin typeface="Times New Roman" panose="02020603050405020304" pitchFamily="18" charset="0"/>
              <a:ea typeface="CMU Serif" panose="02000603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8" name="7 Metin kutusu"/>
          <p:cNvSpPr txBox="1"/>
          <p:nvPr/>
        </p:nvSpPr>
        <p:spPr>
          <a:xfrm>
            <a:off x="1406188" y="3260341"/>
            <a:ext cx="9144000" cy="458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b="1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Nick Angelinos</a:t>
            </a:r>
            <a:r>
              <a:rPr lang="en-US" b="1" baseline="30000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1</a:t>
            </a:r>
            <a:r>
              <a:rPr lang="en-US" b="1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 , </a:t>
            </a:r>
            <a:r>
              <a:rPr lang="tr-TR" b="1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Suay Kazgöz</a:t>
            </a:r>
            <a:r>
              <a:rPr lang="en-US" b="1" baseline="30000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 2</a:t>
            </a:r>
            <a:r>
              <a:rPr lang="en-US" b="1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, </a:t>
            </a:r>
            <a:r>
              <a:rPr lang="tr-TR" b="1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Thanassis </a:t>
            </a:r>
            <a:r>
              <a:rPr lang="tr-TR" b="1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Psaltis</a:t>
            </a:r>
            <a:r>
              <a:rPr lang="en-US" b="1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 </a:t>
            </a:r>
            <a:r>
              <a:rPr lang="en-US" b="1" baseline="30000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3</a:t>
            </a:r>
            <a:endParaRPr lang="tr-TR" b="1" dirty="0">
              <a:latin typeface="Times New Roman" panose="02020603050405020304" pitchFamily="18" charset="0"/>
              <a:ea typeface="CMU Serif" panose="02000603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6849" y="3768172"/>
            <a:ext cx="1599810" cy="1210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256" y="183098"/>
            <a:ext cx="2129218" cy="130168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C1C1-D9C3-4D42-AF3F-B9CB47903C76}" type="slidenum">
              <a:rPr lang="el-GR" smtClean="0"/>
              <a:t>1</a:t>
            </a:fld>
            <a:endParaRPr lang="el-GR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164535"/>
            <a:ext cx="1828800" cy="1381125"/>
          </a:xfrm>
          <a:prstGeom prst="rect">
            <a:avLst/>
          </a:prstGeom>
        </p:spPr>
      </p:pic>
      <p:pic>
        <p:nvPicPr>
          <p:cNvPr id="1036" name="Picture 12" descr="http://www2.aku.edu.tr/~soykasap/Aku_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639" y="225412"/>
            <a:ext cx="1256231" cy="125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08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Results</a:t>
            </a:r>
            <a:endParaRPr lang="el-GR" dirty="0">
              <a:latin typeface="Times New Roman" panose="02020603050405020304" pitchFamily="18" charset="0"/>
              <a:ea typeface="CMU Serif" panose="02000603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97846" y="6337658"/>
            <a:ext cx="4796307" cy="365125"/>
          </a:xfrm>
        </p:spPr>
        <p:txBody>
          <a:bodyPr/>
          <a:lstStyle/>
          <a:p>
            <a:r>
              <a:rPr lang="en-US" i="1" dirty="0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The Biased Paracentric HDA : N. Angelinos, S. </a:t>
            </a:r>
            <a:r>
              <a:rPr lang="en-US" i="1" dirty="0" err="1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Kazgöz</a:t>
            </a:r>
            <a:r>
              <a:rPr lang="en-US" i="1" dirty="0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 , T. Psaltis</a:t>
            </a:r>
            <a:endParaRPr lang="el-GR" i="1" dirty="0">
              <a:latin typeface="CMU Serif" panose="02000603000000000000" pitchFamily="50" charset="0"/>
              <a:ea typeface="CMU Serif" panose="02000603000000000000" pitchFamily="50" charset="0"/>
              <a:cs typeface="CMU Serif" panose="02000603000000000000" pitchFamily="50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C1C1-D9C3-4D42-AF3F-B9CB47903C76}" type="slidenum">
              <a:rPr lang="el-GR" smtClean="0"/>
              <a:t>10</a:t>
            </a:fld>
            <a:endParaRPr lang="el-GR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52998"/>
            <a:ext cx="5015372" cy="390261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06488" y="4052648"/>
            <a:ext cx="12300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dirty="0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Δ</a:t>
            </a:r>
            <a:r>
              <a:rPr lang="en-US" sz="1200" dirty="0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R= 0.21 mm</a:t>
            </a:r>
            <a:endParaRPr lang="el-GR" sz="1200" dirty="0">
              <a:latin typeface="CMU Serif" panose="02000603000000000000" pitchFamily="50" charset="0"/>
              <a:ea typeface="CMU Serif" panose="02000603000000000000" pitchFamily="50" charset="0"/>
              <a:cs typeface="CMU Serif" panose="02000603000000000000" pitchFamily="50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533791" y="4320075"/>
            <a:ext cx="592428" cy="128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725" y="1298767"/>
            <a:ext cx="5192883" cy="39568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44" y="1331105"/>
            <a:ext cx="5081928" cy="3902611"/>
          </a:xfrm>
          <a:prstGeom prst="rect">
            <a:avLst/>
          </a:prstGeom>
        </p:spPr>
      </p:pic>
      <p:cxnSp>
        <p:nvCxnSpPr>
          <p:cNvPr id="21" name="Straight Arrow Connector 20"/>
          <p:cNvCxnSpPr/>
          <p:nvPr/>
        </p:nvCxnSpPr>
        <p:spPr>
          <a:xfrm>
            <a:off x="2116822" y="4202094"/>
            <a:ext cx="669702" cy="1384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552404" y="3871725"/>
            <a:ext cx="1128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Δ</a:t>
            </a:r>
            <a:r>
              <a:rPr lang="en-US" sz="1200" dirty="0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R=0.20 mm</a:t>
            </a:r>
            <a:endParaRPr lang="el-GR" sz="1200" dirty="0">
              <a:latin typeface="CMU Serif" panose="02000603000000000000" pitchFamily="50" charset="0"/>
              <a:ea typeface="CMU Serif" panose="02000603000000000000" pitchFamily="50" charset="0"/>
              <a:cs typeface="CMU Serif" panose="02000603000000000000" pitchFamily="50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13127" y="5649340"/>
            <a:ext cx="7839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We reached the minimum beam width of: </a:t>
            </a:r>
            <a:r>
              <a:rPr lang="el-GR" sz="20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Δ</a:t>
            </a:r>
            <a:r>
              <a:rPr lang="en-US" sz="20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r= 0.20, </a:t>
            </a:r>
            <a:r>
              <a:rPr lang="el-GR" sz="20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γ=1.5 </a:t>
            </a:r>
            <a:r>
              <a:rPr lang="en-US" sz="20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and R</a:t>
            </a:r>
            <a:r>
              <a:rPr lang="en-US" sz="2000" baseline="-250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o</a:t>
            </a:r>
            <a:r>
              <a:rPr lang="en-US" sz="20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=143 mm</a:t>
            </a:r>
            <a:endParaRPr lang="el-GR" sz="2000" dirty="0">
              <a:latin typeface="Times New Roman" panose="02020603050405020304" pitchFamily="18" charset="0"/>
              <a:ea typeface="CMU Serif" panose="02000603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024" y="1447835"/>
            <a:ext cx="4898073" cy="37129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81765" y="3871725"/>
            <a:ext cx="1128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Δ</a:t>
            </a:r>
            <a:r>
              <a:rPr lang="en-US" sz="1200" dirty="0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R=0.22 mm</a:t>
            </a:r>
            <a:endParaRPr lang="el-GR" sz="1200" dirty="0">
              <a:latin typeface="CMU Serif" panose="02000603000000000000" pitchFamily="50" charset="0"/>
              <a:ea typeface="CMU Serif" panose="02000603000000000000" pitchFamily="50" charset="0"/>
              <a:cs typeface="CMU Serif" panose="02000603000000000000" pitchFamily="50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8483049" y="4202699"/>
            <a:ext cx="534224" cy="48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70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22" grpId="0"/>
      <p:bldP spid="1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Results</a:t>
            </a:r>
            <a:endParaRPr lang="el-GR" b="1" dirty="0">
              <a:latin typeface="Times New Roman" panose="02020603050405020304" pitchFamily="18" charset="0"/>
              <a:ea typeface="CMU Serif" panose="02000603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88644" y="6363415"/>
            <a:ext cx="5014712" cy="365125"/>
          </a:xfrm>
        </p:spPr>
        <p:txBody>
          <a:bodyPr/>
          <a:lstStyle/>
          <a:p>
            <a:r>
              <a:rPr lang="en-US" i="1" dirty="0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The Biased Paracentric HDA : N. Angelinos, S. </a:t>
            </a:r>
            <a:r>
              <a:rPr lang="en-US" i="1" dirty="0" err="1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Kazgöz</a:t>
            </a:r>
            <a:r>
              <a:rPr lang="en-US" i="1" dirty="0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 , T. Psaltis</a:t>
            </a:r>
            <a:endParaRPr lang="el-GR" i="1" dirty="0">
              <a:latin typeface="CMU Serif" panose="02000603000000000000" pitchFamily="50" charset="0"/>
              <a:ea typeface="CMU Serif" panose="02000603000000000000" pitchFamily="50" charset="0"/>
              <a:cs typeface="CMU Serif" panose="02000603000000000000" pitchFamily="50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C1C1-D9C3-4D42-AF3F-B9CB47903C76}" type="slidenum">
              <a:rPr lang="el-GR" smtClean="0"/>
              <a:t>11</a:t>
            </a:fld>
            <a:endParaRPr lang="el-G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36" y="1131048"/>
            <a:ext cx="6230839" cy="471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4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Conclusion</a:t>
            </a:r>
            <a:endParaRPr lang="el-GR" dirty="0">
              <a:latin typeface="Times New Roman" panose="02020603050405020304" pitchFamily="18" charset="0"/>
              <a:ea typeface="CMU Serif" panose="02000603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72088" y="6356350"/>
            <a:ext cx="4847823" cy="365125"/>
          </a:xfrm>
        </p:spPr>
        <p:txBody>
          <a:bodyPr/>
          <a:lstStyle/>
          <a:p>
            <a:r>
              <a:rPr lang="en-US" i="1" dirty="0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The Biased Paracentric HDA : N. Angelinos, S. </a:t>
            </a:r>
            <a:r>
              <a:rPr lang="en-US" i="1" dirty="0" err="1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Kazgöz</a:t>
            </a:r>
            <a:r>
              <a:rPr lang="en-US" i="1" dirty="0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 , T. Psaltis</a:t>
            </a:r>
            <a:endParaRPr lang="el-GR" i="1" dirty="0">
              <a:latin typeface="CMU Serif" panose="02000603000000000000" pitchFamily="50" charset="0"/>
              <a:ea typeface="CMU Serif" panose="02000603000000000000" pitchFamily="50" charset="0"/>
              <a:cs typeface="CMU Serif" panose="02000603000000000000" pitchFamily="50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C1C1-D9C3-4D42-AF3F-B9CB47903C76}" type="slidenum">
              <a:rPr lang="el-GR" smtClean="0"/>
              <a:t>12</a:t>
            </a:fld>
            <a:endParaRPr lang="el-GR"/>
          </a:p>
        </p:txBody>
      </p:sp>
      <p:sp>
        <p:nvSpPr>
          <p:cNvPr id="3" name="TextBox 2"/>
          <p:cNvSpPr txBox="1"/>
          <p:nvPr/>
        </p:nvSpPr>
        <p:spPr>
          <a:xfrm>
            <a:off x="468145" y="2150772"/>
            <a:ext cx="105723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The </a:t>
            </a:r>
            <a:r>
              <a:rPr lang="en-US" sz="2000" dirty="0" err="1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Lua</a:t>
            </a:r>
            <a:r>
              <a:rPr lang="en-US" sz="20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 script we wrote, can be used in any HDA with given R1, R2. (Useful tool for researchers)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Our results are compatible with theory and the bibliographic values.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2000" dirty="0">
              <a:latin typeface="Times New Roman" panose="02020603050405020304" pitchFamily="18" charset="0"/>
              <a:ea typeface="CMU Bright" panose="02000603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578" y="2920510"/>
            <a:ext cx="2417594" cy="25867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941" y="2920510"/>
            <a:ext cx="3174243" cy="25492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15622" y="5562461"/>
            <a:ext cx="4750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HDA and e-gun from </a:t>
            </a:r>
            <a:r>
              <a:rPr lang="en-US" b="1" i="1" dirty="0" err="1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Afyon</a:t>
            </a:r>
            <a:r>
              <a:rPr lang="en-US" b="1" i="1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Kocatepe</a:t>
            </a:r>
            <a:r>
              <a:rPr lang="en-US" b="1" i="1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 University</a:t>
            </a:r>
            <a:endParaRPr lang="el-GR" i="1" dirty="0">
              <a:latin typeface="Times New Roman" panose="02020603050405020304" pitchFamily="18" charset="0"/>
              <a:ea typeface="CMU Serif" panose="02000603000000000000" pitchFamily="5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17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References</a:t>
            </a:r>
            <a:endParaRPr lang="el-GR" dirty="0">
              <a:latin typeface="Times New Roman" panose="02020603050405020304" pitchFamily="18" charset="0"/>
              <a:ea typeface="CMU Serif" panose="02000603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T J M </a:t>
            </a:r>
            <a:r>
              <a:rPr lang="el-GR" dirty="0" err="1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Zouros</a:t>
            </a:r>
            <a:r>
              <a:rPr lang="el-GR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, </a:t>
            </a:r>
            <a:r>
              <a:rPr lang="el-GR" dirty="0" err="1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Omer</a:t>
            </a:r>
            <a:r>
              <a:rPr lang="el-GR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 </a:t>
            </a:r>
            <a:r>
              <a:rPr lang="el-GR" dirty="0" err="1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Sise</a:t>
            </a:r>
            <a:r>
              <a:rPr lang="el-GR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, </a:t>
            </a:r>
            <a:r>
              <a:rPr lang="el-GR" dirty="0" err="1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Melike</a:t>
            </a:r>
            <a:r>
              <a:rPr lang="el-GR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 </a:t>
            </a:r>
            <a:r>
              <a:rPr lang="el-GR" dirty="0" err="1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Ulu</a:t>
            </a:r>
            <a:r>
              <a:rPr lang="el-GR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 and </a:t>
            </a:r>
            <a:r>
              <a:rPr lang="el-GR" dirty="0" err="1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Mevlut</a:t>
            </a:r>
            <a:r>
              <a:rPr lang="el-GR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 </a:t>
            </a:r>
            <a:r>
              <a:rPr lang="el-GR" dirty="0" err="1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Dogan</a:t>
            </a:r>
            <a:r>
              <a:rPr lang="en-US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, </a:t>
            </a:r>
            <a:r>
              <a:rPr lang="el-GR" i="1" dirty="0" err="1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Meas</a:t>
            </a:r>
            <a:r>
              <a:rPr lang="el-GR" i="1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. </a:t>
            </a:r>
            <a:r>
              <a:rPr lang="el-GR" i="1" dirty="0" err="1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Sci</a:t>
            </a:r>
            <a:r>
              <a:rPr lang="el-GR" i="1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. </a:t>
            </a:r>
            <a:r>
              <a:rPr lang="el-GR" i="1" dirty="0" err="1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Technol</a:t>
            </a:r>
            <a:r>
              <a:rPr lang="el-GR" i="1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. 17 </a:t>
            </a:r>
            <a:r>
              <a:rPr lang="el-GR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(2006) N81–N86</a:t>
            </a:r>
          </a:p>
          <a:p>
            <a:pPr lvl="0"/>
            <a:r>
              <a:rPr lang="el-GR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M. </a:t>
            </a:r>
            <a:r>
              <a:rPr lang="el-GR" dirty="0" err="1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Dogan</a:t>
            </a:r>
            <a:r>
              <a:rPr lang="el-GR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, M. </a:t>
            </a:r>
            <a:r>
              <a:rPr lang="el-GR" dirty="0" err="1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Ulu</a:t>
            </a:r>
            <a:r>
              <a:rPr lang="el-GR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, G. G. </a:t>
            </a:r>
            <a:r>
              <a:rPr lang="el-GR" dirty="0" err="1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Gennarakis</a:t>
            </a:r>
            <a:r>
              <a:rPr lang="el-GR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, and T. J. M. </a:t>
            </a:r>
            <a:r>
              <a:rPr lang="el-GR" dirty="0" err="1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Zouros</a:t>
            </a:r>
            <a:r>
              <a:rPr lang="en-US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, </a:t>
            </a:r>
            <a:r>
              <a:rPr lang="el-GR" i="1" dirty="0" err="1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Rev</a:t>
            </a:r>
            <a:r>
              <a:rPr lang="el-GR" i="1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. </a:t>
            </a:r>
            <a:r>
              <a:rPr lang="el-GR" i="1" dirty="0" err="1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Sci</a:t>
            </a:r>
            <a:r>
              <a:rPr lang="el-GR" i="1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. </a:t>
            </a:r>
            <a:r>
              <a:rPr lang="el-GR" i="1" dirty="0" err="1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Instrum</a:t>
            </a:r>
            <a:r>
              <a:rPr lang="el-GR" i="1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. 84</a:t>
            </a:r>
            <a:r>
              <a:rPr lang="el-GR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, 043105 (2013</a:t>
            </a:r>
            <a:r>
              <a:rPr lang="en-US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) </a:t>
            </a:r>
            <a:r>
              <a:rPr lang="el-GR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http://</a:t>
            </a:r>
            <a:r>
              <a:rPr lang="el-GR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dx.doi.org/10.1063/1.4798592</a:t>
            </a:r>
            <a:endParaRPr lang="en-US" dirty="0" smtClean="0">
              <a:latin typeface="Times New Roman" panose="02020603050405020304" pitchFamily="18" charset="0"/>
              <a:ea typeface="CMU Serif" panose="02000603000000000000" pitchFamily="50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Roberto </a:t>
            </a:r>
            <a:r>
              <a:rPr lang="en-US" dirty="0" err="1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Ierusalimschy</a:t>
            </a:r>
            <a:r>
              <a:rPr lang="en-US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, </a:t>
            </a:r>
            <a:r>
              <a:rPr lang="en-US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Programming in </a:t>
            </a:r>
            <a:r>
              <a:rPr lang="en-US" dirty="0" err="1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Lua</a:t>
            </a:r>
            <a:r>
              <a:rPr lang="en-US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, 2</a:t>
            </a:r>
            <a:r>
              <a:rPr lang="en-US" baseline="300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nd</a:t>
            </a:r>
            <a:r>
              <a:rPr lang="en-US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 edition</a:t>
            </a:r>
            <a:endParaRPr lang="el-GR" dirty="0">
              <a:latin typeface="Times New Roman" panose="02020603050405020304" pitchFamily="18" charset="0"/>
              <a:ea typeface="CMU Serif" panose="02000603000000000000" pitchFamily="50" charset="0"/>
              <a:cs typeface="Times New Roman" panose="02020603050405020304" pitchFamily="18" charset="0"/>
            </a:endParaRPr>
          </a:p>
          <a:p>
            <a:r>
              <a:rPr lang="en-US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David </a:t>
            </a:r>
            <a:r>
              <a:rPr lang="en-US" dirty="0" err="1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Manura</a:t>
            </a:r>
            <a:r>
              <a:rPr lang="en-US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, SIMION 8.0 user manual</a:t>
            </a:r>
            <a:endParaRPr lang="el-GR" dirty="0">
              <a:latin typeface="Times New Roman" panose="02020603050405020304" pitchFamily="18" charset="0"/>
              <a:ea typeface="CMU Serif" panose="02000603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C1C1-D9C3-4D42-AF3F-B9CB47903C76}" type="slidenum">
              <a:rPr lang="el-GR" smtClean="0"/>
              <a:t>13</a:t>
            </a:fld>
            <a:endParaRPr lang="el-GR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7337" y="6356350"/>
            <a:ext cx="4822065" cy="365125"/>
          </a:xfrm>
        </p:spPr>
        <p:txBody>
          <a:bodyPr/>
          <a:lstStyle/>
          <a:p>
            <a:r>
              <a:rPr lang="en-US" i="1" dirty="0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The Biased Paracentric HDA : N. Angelinos, S. </a:t>
            </a:r>
            <a:r>
              <a:rPr lang="tr-TR" i="1" dirty="0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Kazgöz</a:t>
            </a:r>
            <a:r>
              <a:rPr lang="en-US" i="1" dirty="0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 , T. Psaltis</a:t>
            </a:r>
            <a:endParaRPr lang="el-GR" i="1" dirty="0">
              <a:latin typeface="CMU Serif" panose="02000603000000000000" pitchFamily="50" charset="0"/>
              <a:ea typeface="CMU Serif" panose="02000603000000000000" pitchFamily="50" charset="0"/>
              <a:cs typeface="CMU Serif" panose="02000603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17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Acknowledgements</a:t>
            </a:r>
            <a:endParaRPr lang="el-GR" b="1" dirty="0">
              <a:latin typeface="Times New Roman" panose="02020603050405020304" pitchFamily="18" charset="0"/>
              <a:ea typeface="CMU Serif" panose="02000603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We would like to thank Prof. Theo </a:t>
            </a:r>
            <a:r>
              <a:rPr lang="en-US" dirty="0" err="1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Zouros</a:t>
            </a:r>
            <a:r>
              <a:rPr lang="en-US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 for helping us through the process of creating the project. We are also thankful to </a:t>
            </a:r>
            <a:r>
              <a:rPr lang="en-US" dirty="0" err="1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Pilar</a:t>
            </a:r>
            <a:r>
              <a:rPr lang="en-US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 Garcés for her assistance and patience. Finally we would like to thank </a:t>
            </a:r>
            <a:r>
              <a:rPr lang="de-DE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Dr. Zehra Nur Özer, </a:t>
            </a:r>
            <a:r>
              <a:rPr lang="en-US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Tassos Kanellakopoulos, Izabella Floss and Valerie </a:t>
            </a:r>
            <a:r>
              <a:rPr lang="en-US" dirty="0" err="1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Smejkal</a:t>
            </a:r>
            <a:r>
              <a:rPr lang="en-US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 for their help.</a:t>
            </a:r>
            <a:endParaRPr lang="el-GR" dirty="0">
              <a:latin typeface="Times New Roman" panose="02020603050405020304" pitchFamily="18" charset="0"/>
              <a:ea typeface="CMU Serif" panose="02000603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C1C1-D9C3-4D42-AF3F-B9CB47903C76}" type="slidenum">
              <a:rPr lang="el-GR" smtClean="0"/>
              <a:t>14</a:t>
            </a:fld>
            <a:endParaRPr lang="el-GR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7337" y="6356350"/>
            <a:ext cx="4822065" cy="365125"/>
          </a:xfrm>
        </p:spPr>
        <p:txBody>
          <a:bodyPr/>
          <a:lstStyle/>
          <a:p>
            <a:r>
              <a:rPr lang="en-US" i="1" dirty="0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The Biased Paracentric HDA : N. Angelinos, S. </a:t>
            </a:r>
            <a:r>
              <a:rPr lang="tr-TR" i="1" dirty="0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Kazgöz</a:t>
            </a:r>
            <a:r>
              <a:rPr lang="en-US" i="1" dirty="0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 , T. Psaltis</a:t>
            </a:r>
            <a:endParaRPr lang="el-GR" i="1" dirty="0">
              <a:latin typeface="CMU Serif" panose="02000603000000000000" pitchFamily="50" charset="0"/>
              <a:ea typeface="CMU Serif" panose="02000603000000000000" pitchFamily="50" charset="0"/>
              <a:cs typeface="CMU Serif" panose="02000603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31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The end!</a:t>
            </a:r>
          </a:p>
          <a:p>
            <a:pPr marL="0" indent="0" algn="ctr">
              <a:buNone/>
            </a:pPr>
            <a:r>
              <a:rPr lang="en-US" sz="44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Thank you for your attention!</a:t>
            </a:r>
          </a:p>
          <a:p>
            <a:pPr marL="0" indent="0" algn="ctr">
              <a:buNone/>
            </a:pPr>
            <a:r>
              <a:rPr lang="en-US" sz="44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Any questions?</a:t>
            </a:r>
            <a:endParaRPr lang="el-GR" sz="4400" dirty="0">
              <a:latin typeface="Times New Roman" panose="02020603050405020304" pitchFamily="18" charset="0"/>
              <a:ea typeface="CMU Serif" panose="02000603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717164" y="6356350"/>
            <a:ext cx="4757671" cy="365124"/>
          </a:xfrm>
        </p:spPr>
        <p:txBody>
          <a:bodyPr/>
          <a:lstStyle/>
          <a:p>
            <a:r>
              <a:rPr lang="en-US" dirty="0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The Biased Paracentric HDA : N. Angelinos, S. </a:t>
            </a:r>
            <a:r>
              <a:rPr lang="en-US" dirty="0" err="1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Kazgöz</a:t>
            </a:r>
            <a:r>
              <a:rPr lang="en-US" dirty="0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 , T. Psaltis</a:t>
            </a:r>
            <a:endParaRPr lang="el-GR" dirty="0">
              <a:latin typeface="CMU Serif" panose="02000603000000000000" pitchFamily="50" charset="0"/>
              <a:ea typeface="CMU Serif" panose="02000603000000000000" pitchFamily="50" charset="0"/>
              <a:cs typeface="CMU Serif" panose="02000603000000000000" pitchFamily="50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C1C1-D9C3-4D42-AF3F-B9CB47903C76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3693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20177" y="691374"/>
            <a:ext cx="6846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Introduction</a:t>
            </a:r>
            <a:endParaRPr lang="el-GR" sz="4000" dirty="0">
              <a:latin typeface="Times New Roman" panose="02020603050405020304" pitchFamily="18" charset="0"/>
              <a:ea typeface="CMU Serif" panose="02000603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29881" y="2623052"/>
            <a:ext cx="43990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tr-TR" sz="20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T</a:t>
            </a:r>
            <a:r>
              <a:rPr lang="en-US" sz="20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he hemispherical deﬂector analyzer (HDA) is one of</a:t>
            </a:r>
            <a:r>
              <a:rPr lang="tr-TR" sz="20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the most widely used electrostatic energy selectors in low</a:t>
            </a:r>
            <a:r>
              <a:rPr lang="tr-TR" sz="20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 energy atomic collision physics.  </a:t>
            </a:r>
          </a:p>
          <a:p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54" y="2482318"/>
            <a:ext cx="5811296" cy="3543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0654" y="1455466"/>
            <a:ext cx="10259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Experimental and theoritical studies presented that better resolution is applicaple by 180</a:t>
            </a:r>
            <a:r>
              <a:rPr lang="tr-TR" baseline="300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0</a:t>
            </a:r>
            <a:r>
              <a:rPr lang="tr-TR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 hemispherical </a:t>
            </a:r>
            <a:r>
              <a:rPr lang="en-US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deflector</a:t>
            </a:r>
            <a:r>
              <a:rPr lang="tr-TR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 analyzers. High resolution is obtained by the dispersion property of the analyzer i.e. by separation of two electrons according to their energies.</a:t>
            </a:r>
          </a:p>
          <a:p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29881" y="4222652"/>
            <a:ext cx="43990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An Hemispherical Deflector Energy </a:t>
            </a:r>
            <a:r>
              <a:rPr lang="tr-TR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Analyser consists of 3 parts.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Input Lens System</a:t>
            </a:r>
            <a:endParaRPr lang="tr-TR" dirty="0" smtClean="0">
              <a:latin typeface="Times New Roman" panose="02020603050405020304" pitchFamily="18" charset="0"/>
              <a:ea typeface="CMU Serif" panose="02000603000000000000" pitchFamily="50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tr-TR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Hemispherical Deflection Analyser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tr-TR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 CEM (Chanel Electron Multiplier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l-GR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7337" y="6356350"/>
            <a:ext cx="4822065" cy="365125"/>
          </a:xfrm>
        </p:spPr>
        <p:txBody>
          <a:bodyPr/>
          <a:lstStyle/>
          <a:p>
            <a:r>
              <a:rPr lang="en-US" i="1" dirty="0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The Biased Paracentric HDA : N. Angelinos, S. </a:t>
            </a:r>
            <a:r>
              <a:rPr lang="tr-TR" i="1" dirty="0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Kazgöz</a:t>
            </a:r>
            <a:r>
              <a:rPr lang="en-US" i="1" dirty="0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 , T. Psaltis</a:t>
            </a:r>
            <a:endParaRPr lang="el-GR" i="1" dirty="0">
              <a:latin typeface="CMU Serif" panose="02000603000000000000" pitchFamily="50" charset="0"/>
              <a:ea typeface="CMU Serif" panose="02000603000000000000" pitchFamily="50" charset="0"/>
              <a:cs typeface="CMU Serif" panose="02000603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44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Motivation and Goal</a:t>
            </a:r>
            <a:endParaRPr lang="el-GR" dirty="0">
              <a:latin typeface="Times New Roman" panose="02020603050405020304" pitchFamily="18" charset="0"/>
              <a:ea typeface="CMU Serif" panose="02000603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923670" cy="4021384"/>
          </a:xfrm>
        </p:spPr>
        <p:txBody>
          <a:bodyPr>
            <a:normAutofit/>
          </a:bodyPr>
          <a:lstStyle/>
          <a:p>
            <a:pPr algn="just"/>
            <a:r>
              <a:rPr lang="en-GB" sz="24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Study </a:t>
            </a:r>
            <a:r>
              <a:rPr lang="en-GB" sz="2400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the focusing properties of the biased </a:t>
            </a:r>
            <a:r>
              <a:rPr lang="en-GB" sz="2400" dirty="0" err="1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paracentric</a:t>
            </a:r>
            <a:r>
              <a:rPr lang="en-GB" sz="2400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 HDA in comparison to the conventional </a:t>
            </a:r>
            <a:r>
              <a:rPr lang="en-GB" sz="24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HDA.</a:t>
            </a:r>
          </a:p>
          <a:p>
            <a:pPr marL="0" indent="0" algn="just">
              <a:buNone/>
            </a:pPr>
            <a:endParaRPr lang="en-US" sz="2400" dirty="0" smtClean="0">
              <a:latin typeface="Times New Roman" panose="02020603050405020304" pitchFamily="18" charset="0"/>
              <a:ea typeface="CMU Serif" panose="02000603000000000000" pitchFamily="50" charset="0"/>
              <a:cs typeface="Times New Roman" panose="02020603050405020304" pitchFamily="18" charset="0"/>
            </a:endParaRPr>
          </a:p>
          <a:p>
            <a:pPr algn="just"/>
            <a:r>
              <a:rPr lang="en-GB" sz="24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Build </a:t>
            </a:r>
            <a:r>
              <a:rPr lang="en-GB" sz="2400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an HDA with mean Radius = 150 mm and </a:t>
            </a:r>
            <a:r>
              <a:rPr lang="el-GR" sz="2400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Δ</a:t>
            </a:r>
            <a:r>
              <a:rPr lang="en-US" sz="2400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R = 50 </a:t>
            </a:r>
            <a:r>
              <a:rPr lang="en-US" sz="24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mm</a:t>
            </a:r>
            <a:r>
              <a:rPr lang="en-US" sz="2400" baseline="300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 1</a:t>
            </a:r>
            <a:r>
              <a:rPr lang="en-US" sz="24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. </a:t>
            </a:r>
            <a:r>
              <a:rPr lang="en-GB" sz="2400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Find the special </a:t>
            </a:r>
            <a:r>
              <a:rPr lang="en-GB" sz="2400" dirty="0" err="1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paracentric</a:t>
            </a:r>
            <a:r>
              <a:rPr lang="en-GB" sz="2400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 positions and optimal bias. Compare both positive and negative bias </a:t>
            </a:r>
            <a:r>
              <a:rPr lang="en-GB" sz="2400" dirty="0" err="1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paracentric</a:t>
            </a:r>
            <a:r>
              <a:rPr lang="en-GB" sz="2400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 </a:t>
            </a:r>
            <a:r>
              <a:rPr lang="en-GB" sz="24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entries.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870" y="1825624"/>
            <a:ext cx="5430130" cy="31779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87296" y="4818897"/>
            <a:ext cx="1579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1 </a:t>
            </a:r>
            <a:r>
              <a:rPr lang="el-GR" dirty="0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Δ</a:t>
            </a:r>
            <a:r>
              <a:rPr lang="en-US" dirty="0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R= R2-R1</a:t>
            </a:r>
            <a:endParaRPr lang="el-GR" dirty="0">
              <a:latin typeface="CMU Serif" panose="02000603000000000000" pitchFamily="50" charset="0"/>
              <a:ea typeface="CMU Serif" panose="02000603000000000000" pitchFamily="50" charset="0"/>
              <a:cs typeface="CMU Serif" panose="02000603000000000000" pitchFamily="50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C1C1-D9C3-4D42-AF3F-B9CB47903C76}" type="slidenum">
              <a:rPr lang="el-GR" smtClean="0"/>
              <a:t>3</a:t>
            </a:fld>
            <a:endParaRPr lang="el-GR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7337" y="6356350"/>
            <a:ext cx="4822065" cy="365125"/>
          </a:xfrm>
        </p:spPr>
        <p:txBody>
          <a:bodyPr/>
          <a:lstStyle/>
          <a:p>
            <a:r>
              <a:rPr lang="en-US" i="1" dirty="0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The Biased Paracentric HDA : N. Angelinos, S. </a:t>
            </a:r>
            <a:r>
              <a:rPr lang="tr-TR" i="1" dirty="0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Kazgöz</a:t>
            </a:r>
            <a:r>
              <a:rPr lang="en-US" i="1" dirty="0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 , T. Psaltis</a:t>
            </a:r>
            <a:endParaRPr lang="el-GR" i="1" dirty="0">
              <a:latin typeface="CMU Serif" panose="02000603000000000000" pitchFamily="50" charset="0"/>
              <a:ea typeface="CMU Serif" panose="02000603000000000000" pitchFamily="50" charset="0"/>
              <a:cs typeface="CMU Serif" panose="02000603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16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Ideal </a:t>
            </a:r>
            <a:r>
              <a:rPr lang="en-US" dirty="0" err="1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vs</a:t>
            </a:r>
            <a:r>
              <a:rPr lang="en-US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 Real HDA</a:t>
            </a:r>
            <a:endParaRPr lang="el-GR" dirty="0">
              <a:latin typeface="Times New Roman" panose="02020603050405020304" pitchFamily="18" charset="0"/>
              <a:ea typeface="CMU Serif" panose="02000603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24314" y="4455367"/>
            <a:ext cx="48914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Real HDA</a:t>
            </a:r>
          </a:p>
          <a:p>
            <a:r>
              <a:rPr lang="en-US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In </a:t>
            </a:r>
            <a:r>
              <a:rPr lang="en-US" b="1" i="1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deflectors</a:t>
            </a:r>
            <a:r>
              <a:rPr lang="en-US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 the ideal field is necessarily modified by the aperture producing fringing fields near the plate.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Analytical Solution not valid! </a:t>
            </a:r>
            <a:r>
              <a:rPr lang="en-US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Must use </a:t>
            </a:r>
            <a:r>
              <a:rPr lang="en-US" i="1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simulations</a:t>
            </a:r>
            <a:r>
              <a:rPr lang="en-US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 (</a:t>
            </a:r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SIMION</a:t>
            </a:r>
            <a:r>
              <a:rPr lang="en-US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ea typeface="CMU Serif" panose="02000603000000000000" pitchFamily="50" charset="0"/>
              <a:cs typeface="Times New Roman" panose="02020603050405020304" pitchFamily="18" charset="0"/>
            </a:endParaRPr>
          </a:p>
          <a:p>
            <a:endParaRPr lang="en-US" b="1" i="1" dirty="0" smtClean="0">
              <a:latin typeface="Times New Roman" panose="02020603050405020304" pitchFamily="18" charset="0"/>
              <a:ea typeface="CMU Serif" panose="02000603000000000000" pitchFamily="50" charset="0"/>
              <a:cs typeface="Times New Roman" panose="02020603050405020304" pitchFamily="18" charset="0"/>
            </a:endParaRPr>
          </a:p>
          <a:p>
            <a:endParaRPr lang="el-GR" b="1" i="1" dirty="0">
              <a:latin typeface="CMU Serif" panose="02000603000000000000" pitchFamily="50" charset="0"/>
              <a:ea typeface="CMU Serif" panose="02000603000000000000" pitchFamily="50" charset="0"/>
              <a:cs typeface="CMU Serif" panose="02000603000000000000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79" y="1499912"/>
            <a:ext cx="4442651" cy="26415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299" y="1375338"/>
            <a:ext cx="4499485" cy="27661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4459" y="4462168"/>
            <a:ext cx="4688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Ideal HDA</a:t>
            </a:r>
          </a:p>
          <a:p>
            <a:pPr algn="just"/>
            <a:r>
              <a:rPr lang="en-US" i="1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1</a:t>
            </a:r>
            <a:r>
              <a:rPr lang="en-US" i="1" baseline="300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st</a:t>
            </a:r>
            <a:r>
              <a:rPr lang="en-US" i="1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 order focusing in ideal 1/r</a:t>
            </a:r>
            <a:r>
              <a:rPr lang="en-US" i="1" baseline="300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2</a:t>
            </a:r>
            <a:r>
              <a:rPr lang="en-US" i="1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 E field </a:t>
            </a:r>
          </a:p>
          <a:p>
            <a:pPr algn="just"/>
            <a:r>
              <a:rPr lang="en-US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(semicircular </a:t>
            </a:r>
            <a:r>
              <a:rPr lang="en-US" dirty="0" err="1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equipotentials</a:t>
            </a:r>
            <a:r>
              <a:rPr lang="en-US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)</a:t>
            </a:r>
            <a:endParaRPr lang="en-US" dirty="0">
              <a:latin typeface="Times New Roman" panose="02020603050405020304" pitchFamily="18" charset="0"/>
              <a:ea typeface="CMU Serif" panose="02000603000000000000" pitchFamily="50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No fringing fields! </a:t>
            </a:r>
            <a:r>
              <a:rPr lang="en-US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Analytical solution valid.</a:t>
            </a:r>
            <a:endParaRPr lang="en-US" b="1" dirty="0">
              <a:latin typeface="Times New Roman" panose="02020603050405020304" pitchFamily="18" charset="0"/>
              <a:ea typeface="CMU Serif" panose="02000603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C1C1-D9C3-4D42-AF3F-B9CB47903C76}" type="slidenum">
              <a:rPr lang="el-GR" smtClean="0"/>
              <a:t>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65649" y="6337658"/>
            <a:ext cx="4860701" cy="365125"/>
          </a:xfrm>
        </p:spPr>
        <p:txBody>
          <a:bodyPr/>
          <a:lstStyle/>
          <a:p>
            <a:r>
              <a:rPr lang="en-US" i="1" dirty="0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The Biased Paracentric HDA : N. Angelinos, S. </a:t>
            </a:r>
            <a:r>
              <a:rPr lang="en-US" i="1" dirty="0" err="1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Kazgöz</a:t>
            </a:r>
            <a:r>
              <a:rPr lang="en-US" i="1" dirty="0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 , T. Psaltis</a:t>
            </a:r>
            <a:endParaRPr lang="el-GR" i="1" dirty="0">
              <a:latin typeface="CMU Serif" panose="02000603000000000000" pitchFamily="50" charset="0"/>
              <a:ea typeface="CMU Serif" panose="02000603000000000000" pitchFamily="50" charset="0"/>
              <a:cs typeface="CMU Serif" panose="02000603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51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571" y="0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Proposed Solutions </a:t>
            </a:r>
            <a:endParaRPr lang="el-GR" b="1" dirty="0">
              <a:latin typeface="Times New Roman" panose="02020603050405020304" pitchFamily="18" charset="0"/>
              <a:ea typeface="CMU Serif" panose="02000603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533" y="1496082"/>
            <a:ext cx="5019675" cy="1447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401" y="3074194"/>
            <a:ext cx="5038725" cy="1533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2401" y="4738031"/>
            <a:ext cx="5067300" cy="1524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C1C1-D9C3-4D42-AF3F-B9CB47903C76}" type="slidenum">
              <a:rPr lang="el-GR" smtClean="0"/>
              <a:t>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7337" y="6356350"/>
            <a:ext cx="4822065" cy="365125"/>
          </a:xfrm>
        </p:spPr>
        <p:txBody>
          <a:bodyPr/>
          <a:lstStyle/>
          <a:p>
            <a:r>
              <a:rPr lang="en-US" i="1" dirty="0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The Biased Paracentric HDA : N. Angelinos, S. </a:t>
            </a:r>
            <a:r>
              <a:rPr lang="tr-TR" i="1" dirty="0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Kazgöz</a:t>
            </a:r>
            <a:r>
              <a:rPr lang="en-US" i="1" dirty="0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 , T. Psaltis</a:t>
            </a:r>
            <a:endParaRPr lang="el-GR" i="1" dirty="0">
              <a:latin typeface="CMU Serif" panose="02000603000000000000" pitchFamily="50" charset="0"/>
              <a:ea typeface="CMU Serif" panose="02000603000000000000" pitchFamily="50" charset="0"/>
              <a:cs typeface="CMU Serif" panose="02000603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49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Electron Optical Properties</a:t>
            </a:r>
            <a:endParaRPr lang="el-GR" b="1" dirty="0">
              <a:latin typeface="Times New Roman" panose="02020603050405020304" pitchFamily="18" charset="0"/>
              <a:ea typeface="CMU Serif" panose="02000603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710725" y="6267746"/>
            <a:ext cx="4770549" cy="365125"/>
          </a:xfrm>
        </p:spPr>
        <p:txBody>
          <a:bodyPr/>
          <a:lstStyle/>
          <a:p>
            <a:r>
              <a:rPr lang="en-US" i="1" dirty="0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The Biased Paracentric HDA : N. Angelinos, S. </a:t>
            </a:r>
            <a:r>
              <a:rPr lang="en-US" i="1" dirty="0" err="1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Kazgöz</a:t>
            </a:r>
            <a:r>
              <a:rPr lang="en-US" i="1" dirty="0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 , T. Psaltis</a:t>
            </a:r>
            <a:endParaRPr lang="el-GR" i="1" dirty="0">
              <a:latin typeface="CMU Serif" panose="02000603000000000000" pitchFamily="50" charset="0"/>
              <a:ea typeface="CMU Serif" panose="02000603000000000000" pitchFamily="50" charset="0"/>
              <a:cs typeface="CMU Serif" panose="02000603000000000000" pitchFamily="50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C1C1-D9C3-4D42-AF3F-B9CB47903C76}" type="slidenum">
              <a:rPr lang="el-GR" smtClean="0"/>
              <a:t>6</a:t>
            </a:fld>
            <a:endParaRPr lang="el-G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38200" y="2060620"/>
                <a:ext cx="5760936" cy="9221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𝑞𝑉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l-GR" sz="24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l-GR" sz="2400" b="0" i="1" smtClean="0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d>
                            <m:dPr>
                              <m:begChr m:val="["/>
                              <m:endChr m:val="]"/>
                              <m:ctrlPr>
                                <a:rPr lang="el-G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l-GR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 b="0" i="0" smtClean="0">
                                              <a:latin typeface="Cambria Math" panose="02040503050406030204" pitchFamily="18" charset="0"/>
                                            </a:rPr>
                                            <m:t>R</m:t>
                                          </m:r>
                                        </m:e>
                                        <m:sub>
                                          <m:r>
                                            <a:rPr lang="en-US" sz="2400" b="0" i="0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  <m:r>
                                        <a:rPr lang="en-US" sz="2400" b="0" i="0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 b="0" i="0" smtClean="0">
                                              <a:latin typeface="Cambria Math" panose="02040503050406030204" pitchFamily="18" charset="0"/>
                                            </a:rPr>
                                            <m:t>R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sz="2400" b="0" i="0" smtClean="0">
                                              <a:latin typeface="Cambria Math" panose="02040503050406030204" pitchFamily="18" charset="0"/>
                                            </a:rPr>
                                            <m:t>π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sz="2400" b="0" i="0" smtClean="0">
                                      <a:latin typeface="Cambria Math" panose="02040503050406030204" pitchFamily="18" charset="0"/>
                                    </a:rPr>
                                    <m:t>r</m:t>
                                  </m:r>
                                </m:den>
                              </m:f>
                              <m: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l-GR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060620"/>
                <a:ext cx="5760936" cy="92217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7512676" y="2339844"/>
                <a:ext cx="3841124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Times New Roman" panose="02020603050405020304" pitchFamily="18" charset="0"/>
                    <a:ea typeface="CMU Serif" panose="02000603000000000000" pitchFamily="50" charset="0"/>
                    <a:cs typeface="Times New Roman" panose="02020603050405020304" pitchFamily="18" charset="0"/>
                  </a:rPr>
                  <a:t>V(r) -  Electrode Voltage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MU Serif" panose="02000603000000000000" pitchFamily="50" charset="0"/>
                            <a:cs typeface="CMU Serif" panose="02000603000000000000" pitchFamily="50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MU Serif" panose="02000603000000000000" pitchFamily="50" charset="0"/>
                            <a:cs typeface="CMU Serif" panose="02000603000000000000" pitchFamily="50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MU Serif" panose="02000603000000000000" pitchFamily="50" charset="0"/>
                            <a:cs typeface="CMU Serif" panose="02000603000000000000" pitchFamily="50" charset="0"/>
                          </a:rPr>
                          <m:t>𝐵𝑠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MU Serif" panose="02000603000000000000" pitchFamily="50" charset="0"/>
                            <a:cs typeface="CMU Serif" panose="02000603000000000000" pitchFamily="50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ea typeface="CMU Serif" panose="02000603000000000000" pitchFamily="50" charset="0"/>
                    <a:cs typeface="Times New Roman" panose="02020603050405020304" pitchFamily="18" charset="0"/>
                  </a:rPr>
                  <a:t> - Overall base resolution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MU Serif" panose="02000603000000000000" pitchFamily="50" charset="0"/>
                            <a:cs typeface="CMU Serif" panose="02000603000000000000" pitchFamily="50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MU Serif" panose="02000603000000000000" pitchFamily="50" charset="0"/>
                            <a:cs typeface="CMU Serif" panose="02000603000000000000" pitchFamily="50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MU Serif" panose="02000603000000000000" pitchFamily="50" charset="0"/>
                            <a:cs typeface="CMU Serif" panose="02000603000000000000" pitchFamily="50" charset="0"/>
                          </a:rPr>
                          <m:t>0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  <a:ea typeface="CMU Serif" panose="02000603000000000000" pitchFamily="50" charset="0"/>
                        <a:cs typeface="CMU Serif" panose="02000603000000000000" pitchFamily="50" charset="0"/>
                      </a:rPr>
                      <m:t> </m:t>
                    </m:r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ea typeface="CMU Serif" panose="02000603000000000000" pitchFamily="50" charset="0"/>
                    <a:cs typeface="Times New Roman" panose="02020603050405020304" pitchFamily="18" charset="0"/>
                  </a:rPr>
                  <a:t>- Pass Energy</a:t>
                </a:r>
                <a:endParaRPr lang="el-GR" dirty="0" smtClean="0">
                  <a:latin typeface="Times New Roman" panose="02020603050405020304" pitchFamily="18" charset="0"/>
                  <a:ea typeface="CMU Serif" panose="02000603000000000000" pitchFamily="50" charset="0"/>
                  <a:cs typeface="Times New Roman" panose="02020603050405020304" pitchFamily="18" charset="0"/>
                </a:endParaRPr>
              </a:p>
              <a:p>
                <a:r>
                  <a:rPr lang="el-GR" dirty="0" smtClean="0">
                    <a:latin typeface="Times New Roman" panose="02020603050405020304" pitchFamily="18" charset="0"/>
                    <a:ea typeface="CMU Serif" panose="02000603000000000000" pitchFamily="50" charset="0"/>
                    <a:cs typeface="Times New Roman" panose="02020603050405020304" pitchFamily="18" charset="0"/>
                  </a:rPr>
                  <a:t>γ – </a:t>
                </a:r>
                <a:r>
                  <a:rPr lang="en-US" dirty="0" smtClean="0">
                    <a:latin typeface="Times New Roman" panose="02020603050405020304" pitchFamily="18" charset="0"/>
                    <a:ea typeface="CMU Serif" panose="02000603000000000000" pitchFamily="50" charset="0"/>
                    <a:cs typeface="Times New Roman" panose="02020603050405020304" pitchFamily="18" charset="0"/>
                  </a:rPr>
                  <a:t>gamma factor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ea typeface="CMU Serif" panose="02000603000000000000" pitchFamily="50" charset="0"/>
                    <a:cs typeface="Times New Roman" panose="02020603050405020304" pitchFamily="18" charset="0"/>
                  </a:rPr>
                  <a:t> - Beam starting position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b>
                    </m:sSub>
                  </m:oMath>
                </a14:m>
                <a:r>
                  <a:rPr lang="el-GR" dirty="0" smtClean="0">
                    <a:latin typeface="Times New Roman" panose="02020603050405020304" pitchFamily="18" charset="0"/>
                    <a:ea typeface="CMU Serif" panose="02000603000000000000" pitchFamily="50" charset="0"/>
                    <a:cs typeface="Times New Roman" panose="02020603050405020304" pitchFamily="18" charset="0"/>
                  </a:rPr>
                  <a:t> - </a:t>
                </a:r>
                <a:r>
                  <a:rPr lang="en-US" dirty="0" smtClean="0">
                    <a:latin typeface="Times New Roman" panose="02020603050405020304" pitchFamily="18" charset="0"/>
                    <a:ea typeface="CMU Serif" panose="02000603000000000000" pitchFamily="50" charset="0"/>
                    <a:cs typeface="Times New Roman" panose="02020603050405020304" pitchFamily="18" charset="0"/>
                  </a:rPr>
                  <a:t>Mean Radius</a:t>
                </a:r>
              </a:p>
              <a:p>
                <a:r>
                  <a:rPr lang="en-US" dirty="0" smtClean="0">
                    <a:latin typeface="Times New Roman" panose="02020603050405020304" pitchFamily="18" charset="0"/>
                    <a:ea typeface="CMU Serif" panose="02000603000000000000" pitchFamily="50" charset="0"/>
                    <a:cs typeface="Times New Roman" panose="02020603050405020304" pitchFamily="18" charset="0"/>
                  </a:rPr>
                  <a:t>r – Electrode Radius (R1,R2)</a:t>
                </a:r>
                <a:endParaRPr lang="el-GR" dirty="0">
                  <a:latin typeface="Times New Roman" panose="02020603050405020304" pitchFamily="18" charset="0"/>
                  <a:ea typeface="CMU Serif" panose="02000603000000000000" pitchFamily="50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2676" y="2339844"/>
                <a:ext cx="3841124" cy="2031325"/>
              </a:xfrm>
              <a:prstGeom prst="rect">
                <a:avLst/>
              </a:prstGeom>
              <a:blipFill rotWithShape="0">
                <a:blip r:embed="rId3"/>
                <a:stretch>
                  <a:fillRect l="-1268" t="-1802" b="-390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38199" y="4371169"/>
                <a:ext cx="5936088" cy="706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𝐵𝑠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4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E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24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r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sub>
                        </m:sSub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w</m:t>
                            </m:r>
                          </m:e>
                          <m:sub>
                            <m: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l-GR" sz="2400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 smtClean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l-GR" sz="2400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sub>
                    </m:sSub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R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l-GR" sz="2400" b="0" i="0" smtClean="0">
                                    <a:latin typeface="Cambria Math" panose="02040503050406030204" pitchFamily="18" charset="0"/>
                                  </a:rPr>
                                  <m:t>π</m:t>
                                </m:r>
                              </m:sub>
                            </m:sSub>
                            <m:r>
                              <a:rPr lang="el-GR" sz="2400" b="0" i="0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R</m:t>
                                </m:r>
                              </m:e>
                              <m:sub>
                                <m: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m:rPr>
                                <m:sty m:val="p"/>
                              </m:rPr>
                              <a:rPr lang="el-GR" sz="2400" b="0" i="0" smtClean="0">
                                <a:latin typeface="Cambria Math" panose="02040503050406030204" pitchFamily="18" charset="0"/>
                              </a:rPr>
                              <m:t>γ</m:t>
                            </m:r>
                          </m:den>
                        </m:f>
                      </m:e>
                    </m:d>
                    <m:d>
                      <m:dPr>
                        <m:ctrlPr>
                          <a:rPr lang="el-GR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l-GR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R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l-GR" sz="2400" b="0" i="0" smtClean="0">
                                    <a:latin typeface="Cambria Math" panose="02040503050406030204" pitchFamily="18" charset="0"/>
                                  </a:rPr>
                                  <m:t>π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R</m:t>
                                </m:r>
                              </m:e>
                              <m:sub>
                                <m:r>
                                  <a:rPr lang="en-US" sz="2400" b="0" i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en-US" sz="2400" dirty="0" smtClean="0"/>
                  <a:t> </a:t>
                </a:r>
                <a:endParaRPr lang="el-GR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4371169"/>
                <a:ext cx="5936088" cy="7067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481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Our Solution</a:t>
            </a:r>
            <a:endParaRPr lang="el-GR" dirty="0">
              <a:latin typeface="Times New Roman" panose="02020603050405020304" pitchFamily="18" charset="0"/>
              <a:ea typeface="CMU Serif" panose="02000603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C1C1-D9C3-4D42-AF3F-B9CB47903C76}" type="slidenum">
              <a:rPr lang="el-GR" smtClean="0"/>
              <a:t>7</a:t>
            </a:fld>
            <a:endParaRPr lang="el-GR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17337" y="6356350"/>
            <a:ext cx="4822065" cy="365125"/>
          </a:xfrm>
        </p:spPr>
        <p:txBody>
          <a:bodyPr/>
          <a:lstStyle/>
          <a:p>
            <a:r>
              <a:rPr lang="en-US" i="1" dirty="0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The Biased Paracentric HDA : N. Angelinos, S. </a:t>
            </a:r>
            <a:r>
              <a:rPr lang="tr-TR" i="1" dirty="0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Kazgöz</a:t>
            </a:r>
            <a:r>
              <a:rPr lang="en-US" i="1" dirty="0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 , T. Psaltis</a:t>
            </a:r>
            <a:endParaRPr lang="el-GR" i="1" dirty="0">
              <a:latin typeface="CMU Serif" panose="02000603000000000000" pitchFamily="50" charset="0"/>
              <a:ea typeface="CMU Serif" panose="02000603000000000000" pitchFamily="50" charset="0"/>
              <a:cs typeface="CMU Serif" panose="02000603000000000000" pitchFamily="50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8200" y="1510174"/>
            <a:ext cx="60519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We built an HDA </a:t>
            </a:r>
            <a:r>
              <a:rPr lang="en-GB" sz="2000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with mean Radius = 150 mm and </a:t>
            </a:r>
            <a:r>
              <a:rPr lang="el-GR" sz="2000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Δ</a:t>
            </a:r>
            <a:r>
              <a:rPr lang="en-US" sz="2000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R = 50 mm</a:t>
            </a:r>
            <a:r>
              <a:rPr lang="en-US" sz="2000" baseline="30000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.</a:t>
            </a:r>
            <a:endParaRPr lang="el-GR" sz="2000" dirty="0">
              <a:latin typeface="Times New Roman" panose="02020603050405020304" pitchFamily="18" charset="0"/>
              <a:ea typeface="CMU Serif" panose="02000603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335" y="2229319"/>
            <a:ext cx="4759494" cy="254123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1777285" y="5003563"/>
            <a:ext cx="1403797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44183" y="5107168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R1</a:t>
            </a:r>
            <a:endParaRPr lang="el-GR" dirty="0">
              <a:latin typeface="Times New Roman" panose="02020603050405020304" pitchFamily="18" charset="0"/>
              <a:ea typeface="CMU Serif" panose="02000603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1075387" y="4837092"/>
            <a:ext cx="2105695" cy="39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75387" y="5091241"/>
            <a:ext cx="47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R2</a:t>
            </a:r>
            <a:endParaRPr lang="el-GR" dirty="0">
              <a:latin typeface="Times New Roman" panose="02020603050405020304" pitchFamily="18" charset="0"/>
              <a:ea typeface="CMU Serif" panose="02000603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408627" y="3394747"/>
            <a:ext cx="479738" cy="3650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545309" y="3161733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Δ</a:t>
            </a:r>
            <a:r>
              <a:rPr lang="en-US" dirty="0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R</a:t>
            </a:r>
            <a:endParaRPr lang="el-GR" dirty="0">
              <a:latin typeface="CMU Serif" panose="02000603000000000000" pitchFamily="50" charset="0"/>
              <a:ea typeface="CMU Serif" panose="02000603000000000000" pitchFamily="50" charset="0"/>
              <a:cs typeface="CMU Serif" panose="02000603000000000000" pitchFamily="50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71831" y="5557561"/>
            <a:ext cx="1910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SIMION XZ View</a:t>
            </a:r>
            <a:endParaRPr lang="el-GR" dirty="0">
              <a:latin typeface="Times New Roman" panose="02020603050405020304" pitchFamily="18" charset="0"/>
              <a:ea typeface="CMU Serif" panose="02000603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5751" y="2229319"/>
            <a:ext cx="3432315" cy="245365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873880" y="5557561"/>
            <a:ext cx="1885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SIMION 3D View</a:t>
            </a:r>
            <a:endParaRPr lang="el-GR" dirty="0">
              <a:latin typeface="Times New Roman" panose="02020603050405020304" pitchFamily="18" charset="0"/>
              <a:ea typeface="CMU Serif" panose="02000603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2028" y="624428"/>
            <a:ext cx="2299759" cy="80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0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5" grpId="0"/>
      <p:bldP spid="18" grpId="0"/>
      <p:bldP spid="1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Our Solution</a:t>
            </a:r>
            <a:endParaRPr lang="el-GR" dirty="0">
              <a:latin typeface="Times New Roman" panose="02020603050405020304" pitchFamily="18" charset="0"/>
              <a:ea typeface="CMU Serif" panose="02000603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717165" y="6375069"/>
            <a:ext cx="4757670" cy="278275"/>
          </a:xfrm>
        </p:spPr>
        <p:txBody>
          <a:bodyPr/>
          <a:lstStyle/>
          <a:p>
            <a:r>
              <a:rPr lang="en-US" i="1" dirty="0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The Biased Paracentric HDA : N. Angelinos, S. </a:t>
            </a:r>
            <a:r>
              <a:rPr lang="en-US" i="1" dirty="0" err="1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Kazgöz</a:t>
            </a:r>
            <a:r>
              <a:rPr lang="en-US" i="1" dirty="0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 , T. Psaltis</a:t>
            </a:r>
            <a:endParaRPr lang="el-GR" i="1" dirty="0">
              <a:latin typeface="CMU Serif" panose="02000603000000000000" pitchFamily="50" charset="0"/>
              <a:ea typeface="CMU Serif" panose="02000603000000000000" pitchFamily="50" charset="0"/>
              <a:cs typeface="CMU Serif" panose="02000603000000000000" pitchFamily="50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C1C1-D9C3-4D42-AF3F-B9CB47903C76}" type="slidenum">
              <a:rPr lang="el-GR" smtClean="0"/>
              <a:t>8</a:t>
            </a:fld>
            <a:endParaRPr lang="el-G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584" y="624428"/>
            <a:ext cx="2299759" cy="8069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1918952"/>
            <a:ext cx="53436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We created a </a:t>
            </a:r>
            <a:r>
              <a:rPr lang="en-US" dirty="0" err="1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Lua</a:t>
            </a:r>
            <a:r>
              <a:rPr lang="en-US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 routine, which changes </a:t>
            </a:r>
            <a:r>
              <a:rPr lang="en-US" i="1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both</a:t>
            </a:r>
            <a:r>
              <a:rPr lang="en-US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 the </a:t>
            </a:r>
            <a:r>
              <a:rPr lang="en-US" i="1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starting position </a:t>
            </a:r>
            <a:r>
              <a:rPr lang="en-US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of the beam and the </a:t>
            </a:r>
            <a:r>
              <a:rPr lang="en-US" i="1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electrodes’ voltages</a:t>
            </a:r>
            <a:r>
              <a:rPr lang="en-US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, calculates the width of the beam after it splats, and the energy resolution.</a:t>
            </a:r>
            <a:endParaRPr lang="el-GR" dirty="0">
              <a:latin typeface="Times New Roman" panose="02020603050405020304" pitchFamily="18" charset="0"/>
              <a:ea typeface="CMU Serif" panose="02000603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ttp://habrastorage.org/storage2/1ba/886/29d/1ba88629d01727b7fce7ca5e363c2707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352" y="415415"/>
            <a:ext cx="1229784" cy="122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631919" y="1740978"/>
            <a:ext cx="492549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200" dirty="0" err="1">
                <a:solidFill>
                  <a:srgbClr val="7030A0"/>
                </a:solidFill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function</a:t>
            </a:r>
            <a:r>
              <a:rPr lang="el-GR" sz="1200" dirty="0"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 </a:t>
            </a:r>
            <a:r>
              <a:rPr lang="el-GR" sz="1200" dirty="0" err="1"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segment.flym</a:t>
            </a:r>
            <a:r>
              <a:rPr lang="el-GR" sz="1200" dirty="0"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()</a:t>
            </a:r>
          </a:p>
          <a:p>
            <a:endParaRPr lang="el-GR" sz="1200" dirty="0">
              <a:latin typeface="Courier New" panose="02070309020205020404" pitchFamily="49" charset="0"/>
              <a:ea typeface="CMU Typewriter Text" panose="02000309000000000000" pitchFamily="49" charset="0"/>
              <a:cs typeface="Courier New" panose="02070309020205020404" pitchFamily="49" charset="0"/>
            </a:endParaRPr>
          </a:p>
          <a:p>
            <a:r>
              <a:rPr lang="el-GR" sz="1200" dirty="0" err="1"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sim_trajectory_image_control</a:t>
            </a:r>
            <a:r>
              <a:rPr lang="el-GR" sz="1200" dirty="0"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 = 1</a:t>
            </a:r>
          </a:p>
          <a:p>
            <a:r>
              <a:rPr lang="el-GR" sz="1200" dirty="0" err="1"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file</a:t>
            </a:r>
            <a:r>
              <a:rPr lang="el-GR" sz="1200" dirty="0"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= </a:t>
            </a:r>
            <a:r>
              <a:rPr lang="el-GR" sz="1200" dirty="0" err="1" smtClean="0"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io.open</a:t>
            </a:r>
            <a:r>
              <a:rPr lang="el-GR" sz="1200" dirty="0" smtClean="0">
                <a:solidFill>
                  <a:schemeClr val="accent1"/>
                </a:solidFill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("data.</a:t>
            </a:r>
            <a:r>
              <a:rPr lang="el-GR" sz="1200" dirty="0" err="1" smtClean="0">
                <a:solidFill>
                  <a:schemeClr val="accent1"/>
                </a:solidFill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dat</a:t>
            </a:r>
            <a:r>
              <a:rPr lang="el-GR" sz="1200" dirty="0" smtClean="0">
                <a:solidFill>
                  <a:schemeClr val="accent1"/>
                </a:solidFill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","w")</a:t>
            </a:r>
            <a:endParaRPr lang="el-GR" sz="1200" dirty="0">
              <a:solidFill>
                <a:schemeClr val="accent1"/>
              </a:solidFill>
              <a:latin typeface="Courier New" panose="02070309020205020404" pitchFamily="49" charset="0"/>
              <a:ea typeface="CMU Typewriter Text" panose="02000309000000000000" pitchFamily="49" charset="0"/>
              <a:cs typeface="Courier New" panose="02070309020205020404" pitchFamily="49" charset="0"/>
            </a:endParaRPr>
          </a:p>
          <a:p>
            <a:endParaRPr lang="el-GR" sz="1200" dirty="0">
              <a:latin typeface="Courier New" panose="02070309020205020404" pitchFamily="49" charset="0"/>
              <a:ea typeface="CMU Typewriter Text" panose="02000309000000000000" pitchFamily="49" charset="0"/>
              <a:cs typeface="Courier New" panose="02070309020205020404" pitchFamily="49" charset="0"/>
            </a:endParaRPr>
          </a:p>
          <a:p>
            <a:r>
              <a:rPr lang="el-GR" sz="1200" dirty="0">
                <a:solidFill>
                  <a:srgbClr val="7030A0"/>
                </a:solidFill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for</a:t>
            </a:r>
            <a:r>
              <a:rPr lang="el-GR" sz="1200" dirty="0"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 </a:t>
            </a:r>
            <a:r>
              <a:rPr lang="el-GR" sz="1200" dirty="0" err="1"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gamma</a:t>
            </a:r>
            <a:r>
              <a:rPr lang="el-GR" sz="1200" dirty="0">
                <a:solidFill>
                  <a:srgbClr val="FF0000"/>
                </a:solidFill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=.5,1.9,.5 </a:t>
            </a:r>
            <a:r>
              <a:rPr lang="el-GR" sz="1200" dirty="0" err="1">
                <a:solidFill>
                  <a:srgbClr val="7030A0"/>
                </a:solidFill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do</a:t>
            </a:r>
            <a:endParaRPr lang="el-GR" sz="1200" dirty="0">
              <a:solidFill>
                <a:srgbClr val="7030A0"/>
              </a:solidFill>
              <a:latin typeface="Courier New" panose="02070309020205020404" pitchFamily="49" charset="0"/>
              <a:ea typeface="CMU Typewriter Text" panose="02000309000000000000" pitchFamily="49" charset="0"/>
              <a:cs typeface="Courier New" panose="02070309020205020404" pitchFamily="49" charset="0"/>
            </a:endParaRPr>
          </a:p>
          <a:p>
            <a:endParaRPr lang="el-GR" sz="1200" dirty="0">
              <a:latin typeface="Courier New" panose="02070309020205020404" pitchFamily="49" charset="0"/>
              <a:ea typeface="CMU Typewriter Text" panose="02000309000000000000" pitchFamily="49" charset="0"/>
              <a:cs typeface="Courier New" panose="02070309020205020404" pitchFamily="49" charset="0"/>
            </a:endParaRPr>
          </a:p>
          <a:p>
            <a:r>
              <a:rPr lang="el-GR" sz="1200" dirty="0"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 </a:t>
            </a:r>
            <a:r>
              <a:rPr lang="el-GR" sz="1200" dirty="0">
                <a:solidFill>
                  <a:srgbClr val="7030A0"/>
                </a:solidFill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for</a:t>
            </a:r>
            <a:r>
              <a:rPr lang="el-GR" sz="1200" dirty="0"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 R0= -R2+3,-R1-3, </a:t>
            </a:r>
            <a:r>
              <a:rPr lang="el-GR" sz="1200" dirty="0" err="1"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dx_step</a:t>
            </a:r>
            <a:r>
              <a:rPr lang="el-GR" sz="1200" dirty="0"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 </a:t>
            </a:r>
            <a:r>
              <a:rPr lang="el-GR" sz="1200" dirty="0" err="1">
                <a:solidFill>
                  <a:srgbClr val="7030A0"/>
                </a:solidFill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do</a:t>
            </a:r>
            <a:endParaRPr lang="el-GR" sz="1200" dirty="0">
              <a:solidFill>
                <a:srgbClr val="7030A0"/>
              </a:solidFill>
              <a:latin typeface="Courier New" panose="02070309020205020404" pitchFamily="49" charset="0"/>
              <a:ea typeface="CMU Typewriter Text" panose="02000309000000000000" pitchFamily="49" charset="0"/>
              <a:cs typeface="Courier New" panose="02070309020205020404" pitchFamily="49" charset="0"/>
            </a:endParaRPr>
          </a:p>
          <a:p>
            <a:r>
              <a:rPr lang="el-GR" sz="1200" dirty="0">
                <a:solidFill>
                  <a:srgbClr val="7030A0"/>
                </a:solidFill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   </a:t>
            </a:r>
          </a:p>
          <a:p>
            <a:r>
              <a:rPr lang="el-GR" sz="1200" dirty="0"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   </a:t>
            </a:r>
            <a:r>
              <a:rPr lang="el-GR" sz="1200" dirty="0" err="1"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start_pos</a:t>
            </a:r>
            <a:r>
              <a:rPr lang="el-GR" sz="1200" dirty="0"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=R0</a:t>
            </a:r>
          </a:p>
          <a:p>
            <a:r>
              <a:rPr lang="el-GR" sz="1200" dirty="0"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   V1=-</a:t>
            </a:r>
            <a:r>
              <a:rPr lang="el-GR" sz="1200" dirty="0" err="1"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energy</a:t>
            </a:r>
            <a:r>
              <a:rPr lang="el-GR" sz="1200" dirty="0"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*(1-gamma*(-</a:t>
            </a:r>
            <a:r>
              <a:rPr lang="el-GR" sz="1200" dirty="0" err="1"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start_pos</a:t>
            </a:r>
            <a:r>
              <a:rPr lang="el-GR" sz="1200" dirty="0"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/</a:t>
            </a:r>
            <a:r>
              <a:rPr lang="el-GR" sz="1200" dirty="0" err="1"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R_mean</a:t>
            </a:r>
            <a:r>
              <a:rPr lang="el-GR" sz="1200" dirty="0"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)*((-</a:t>
            </a:r>
            <a:r>
              <a:rPr lang="el-GR" sz="1200" dirty="0" err="1"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start_pos+R_mean</a:t>
            </a:r>
            <a:r>
              <a:rPr lang="el-GR" sz="1200" dirty="0"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)/R1-1))</a:t>
            </a:r>
          </a:p>
          <a:p>
            <a:r>
              <a:rPr lang="el-GR" sz="1200" dirty="0"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   V2=-</a:t>
            </a:r>
            <a:r>
              <a:rPr lang="el-GR" sz="1200" dirty="0" err="1"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energy</a:t>
            </a:r>
            <a:r>
              <a:rPr lang="el-GR" sz="1200" dirty="0"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*(1-gamma*(-</a:t>
            </a:r>
            <a:r>
              <a:rPr lang="el-GR" sz="1200" dirty="0" err="1"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start_pos</a:t>
            </a:r>
            <a:r>
              <a:rPr lang="el-GR" sz="1200" dirty="0"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/</a:t>
            </a:r>
            <a:r>
              <a:rPr lang="el-GR" sz="1200" dirty="0" err="1"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R_mean</a:t>
            </a:r>
            <a:r>
              <a:rPr lang="el-GR" sz="1200" dirty="0"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)*((-</a:t>
            </a:r>
            <a:r>
              <a:rPr lang="el-GR" sz="1200" dirty="0" err="1"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start_pos+R_mean</a:t>
            </a:r>
            <a:r>
              <a:rPr lang="el-GR" sz="1200" dirty="0"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)/R2-1))</a:t>
            </a:r>
          </a:p>
          <a:p>
            <a:r>
              <a:rPr lang="el-GR" sz="1200" dirty="0"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   </a:t>
            </a:r>
            <a:r>
              <a:rPr lang="el-GR" sz="1200" dirty="0" err="1"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run</a:t>
            </a:r>
            <a:r>
              <a:rPr lang="el-GR" sz="1200" dirty="0"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()</a:t>
            </a:r>
          </a:p>
          <a:p>
            <a:r>
              <a:rPr lang="el-GR" sz="1200" dirty="0"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   </a:t>
            </a:r>
          </a:p>
          <a:p>
            <a:r>
              <a:rPr lang="el-GR" sz="1200" dirty="0"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 </a:t>
            </a:r>
            <a:r>
              <a:rPr lang="el-GR" sz="1200" dirty="0" err="1">
                <a:solidFill>
                  <a:srgbClr val="7030A0"/>
                </a:solidFill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end</a:t>
            </a:r>
            <a:endParaRPr lang="el-GR" sz="1200" dirty="0">
              <a:solidFill>
                <a:srgbClr val="7030A0"/>
              </a:solidFill>
              <a:latin typeface="Courier New" panose="02070309020205020404" pitchFamily="49" charset="0"/>
              <a:ea typeface="CMU Typewriter Text" panose="02000309000000000000" pitchFamily="49" charset="0"/>
              <a:cs typeface="Courier New" panose="02070309020205020404" pitchFamily="49" charset="0"/>
            </a:endParaRPr>
          </a:p>
          <a:p>
            <a:endParaRPr lang="el-GR" sz="1200" dirty="0">
              <a:latin typeface="Courier New" panose="02070309020205020404" pitchFamily="49" charset="0"/>
              <a:ea typeface="CMU Typewriter Text" panose="02000309000000000000" pitchFamily="49" charset="0"/>
              <a:cs typeface="Courier New" panose="02070309020205020404" pitchFamily="49" charset="0"/>
            </a:endParaRPr>
          </a:p>
          <a:p>
            <a:r>
              <a:rPr lang="el-GR" sz="1200" dirty="0"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 file:close()</a:t>
            </a:r>
          </a:p>
          <a:p>
            <a:endParaRPr lang="el-GR" sz="1200" dirty="0">
              <a:latin typeface="Courier New" panose="02070309020205020404" pitchFamily="49" charset="0"/>
              <a:ea typeface="CMU Typewriter Text" panose="02000309000000000000" pitchFamily="49" charset="0"/>
              <a:cs typeface="Courier New" panose="02070309020205020404" pitchFamily="49" charset="0"/>
            </a:endParaRPr>
          </a:p>
          <a:p>
            <a:endParaRPr lang="el-GR" sz="1200" dirty="0">
              <a:solidFill>
                <a:srgbClr val="7030A0"/>
              </a:solidFill>
              <a:latin typeface="Courier New" panose="02070309020205020404" pitchFamily="49" charset="0"/>
              <a:ea typeface="CMU Typewriter Text" panose="02000309000000000000" pitchFamily="49" charset="0"/>
              <a:cs typeface="Courier New" panose="02070309020205020404" pitchFamily="49" charset="0"/>
            </a:endParaRPr>
          </a:p>
          <a:p>
            <a:r>
              <a:rPr lang="el-GR" sz="1200" dirty="0" err="1">
                <a:solidFill>
                  <a:srgbClr val="7030A0"/>
                </a:solidFill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end</a:t>
            </a:r>
            <a:endParaRPr lang="el-GR" sz="1200" dirty="0">
              <a:solidFill>
                <a:srgbClr val="7030A0"/>
              </a:solidFill>
              <a:latin typeface="Courier New" panose="02070309020205020404" pitchFamily="49" charset="0"/>
              <a:ea typeface="CMU Typewriter Text" panose="02000309000000000000" pitchFamily="49" charset="0"/>
              <a:cs typeface="Courier New" panose="02070309020205020404" pitchFamily="49" charset="0"/>
            </a:endParaRPr>
          </a:p>
          <a:p>
            <a:endParaRPr lang="el-GR" sz="1200" dirty="0">
              <a:solidFill>
                <a:srgbClr val="7030A0"/>
              </a:solidFill>
              <a:latin typeface="Courier New" panose="02070309020205020404" pitchFamily="49" charset="0"/>
              <a:ea typeface="CMU Typewriter Text" panose="02000309000000000000" pitchFamily="49" charset="0"/>
              <a:cs typeface="Courier New" panose="02070309020205020404" pitchFamily="49" charset="0"/>
            </a:endParaRPr>
          </a:p>
          <a:p>
            <a:r>
              <a:rPr lang="el-GR" sz="1200" dirty="0" err="1">
                <a:solidFill>
                  <a:srgbClr val="7030A0"/>
                </a:solidFill>
                <a:latin typeface="Courier New" panose="02070309020205020404" pitchFamily="49" charset="0"/>
                <a:ea typeface="CMU Typewriter Text" panose="02000309000000000000" pitchFamily="49" charset="0"/>
                <a:cs typeface="Courier New" panose="02070309020205020404" pitchFamily="49" charset="0"/>
              </a:rPr>
              <a:t>end</a:t>
            </a:r>
            <a:endParaRPr lang="el-GR" sz="1200" dirty="0">
              <a:solidFill>
                <a:srgbClr val="7030A0"/>
              </a:solidFill>
              <a:latin typeface="Courier New" panose="02070309020205020404" pitchFamily="49" charset="0"/>
              <a:ea typeface="CMU Typewriter Text" panose="02000309000000000000" pitchFamily="49" charset="0"/>
              <a:cs typeface="Courier New" panose="02070309020205020404" pitchFamily="49" charset="0"/>
            </a:endParaRPr>
          </a:p>
          <a:p>
            <a:endParaRPr lang="el-GR" sz="1200" dirty="0">
              <a:latin typeface="CMU Typewriter Text" panose="02000309000000000000" pitchFamily="49" charset="0"/>
              <a:ea typeface="CMU Typewriter Text" panose="02000309000000000000" pitchFamily="49" charset="0"/>
              <a:cs typeface="CMU Typewriter Text" panose="02000309000000000000" pitchFamily="49" charset="0"/>
            </a:endParaRPr>
          </a:p>
          <a:p>
            <a:endParaRPr lang="el-GR" sz="1200" dirty="0">
              <a:latin typeface="CMU Typewriter Text" panose="02000309000000000000" pitchFamily="49" charset="0"/>
              <a:ea typeface="CMU Typewriter Text" panose="02000309000000000000" pitchFamily="49" charset="0"/>
              <a:cs typeface="CMU Typewriter Text" panose="02000309000000000000" pitchFamily="49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13" y="3347545"/>
            <a:ext cx="4274377" cy="246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7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ea typeface="CMU Serif" panose="02000603000000000000" pitchFamily="50" charset="0"/>
                <a:cs typeface="Times New Roman" panose="02020603050405020304" pitchFamily="18" charset="0"/>
              </a:rPr>
              <a:t>The Simulation</a:t>
            </a:r>
            <a:endParaRPr lang="el-GR" dirty="0">
              <a:latin typeface="Times New Roman" panose="02020603050405020304" pitchFamily="18" charset="0"/>
              <a:ea typeface="CMU Serif" panose="02000603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6" name="hda_simulat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7850" y="1690688"/>
            <a:ext cx="8134350" cy="43513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736483" y="6299021"/>
            <a:ext cx="4719034" cy="365125"/>
          </a:xfrm>
        </p:spPr>
        <p:txBody>
          <a:bodyPr/>
          <a:lstStyle/>
          <a:p>
            <a:r>
              <a:rPr lang="en-US" i="1" dirty="0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The Biased Paracentric HDA : N. Angelinos, S. </a:t>
            </a:r>
            <a:r>
              <a:rPr lang="en-US" i="1" dirty="0" err="1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Kazgöz</a:t>
            </a:r>
            <a:r>
              <a:rPr lang="en-US" i="1" dirty="0" smtClean="0">
                <a:latin typeface="CMU Serif" panose="02000603000000000000" pitchFamily="50" charset="0"/>
                <a:ea typeface="CMU Serif" panose="02000603000000000000" pitchFamily="50" charset="0"/>
                <a:cs typeface="CMU Serif" panose="02000603000000000000" pitchFamily="50" charset="0"/>
              </a:rPr>
              <a:t> , T. Psaltis</a:t>
            </a:r>
            <a:endParaRPr lang="el-GR" i="1" dirty="0">
              <a:latin typeface="CMU Serif" panose="02000603000000000000" pitchFamily="50" charset="0"/>
              <a:ea typeface="CMU Serif" panose="02000603000000000000" pitchFamily="50" charset="0"/>
              <a:cs typeface="CMU Serif" panose="02000603000000000000" pitchFamily="50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4C1C1-D9C3-4D42-AF3F-B9CB47903C76}" type="slidenum">
              <a:rPr lang="el-GR" smtClean="0"/>
              <a:t>9</a:t>
            </a:fld>
            <a:endParaRPr lang="el-G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4732" y="624427"/>
            <a:ext cx="2299759" cy="806955"/>
          </a:xfrm>
          <a:prstGeom prst="rect">
            <a:avLst/>
          </a:prstGeom>
        </p:spPr>
      </p:pic>
      <p:pic>
        <p:nvPicPr>
          <p:cNvPr id="8" name="Picture 2" descr="http://habrastorage.org/storage2/1ba/886/29d/1ba88629d01727b7fce7ca5e363c2707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253" y="415414"/>
            <a:ext cx="1229784" cy="122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66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1017</TotalTime>
  <Words>896</Words>
  <Application>Microsoft Office PowerPoint</Application>
  <PresentationFormat>Widescreen</PresentationFormat>
  <Paragraphs>120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CMU Bright</vt:lpstr>
      <vt:lpstr>CMU Serif</vt:lpstr>
      <vt:lpstr>CMU Typewriter Text</vt:lpstr>
      <vt:lpstr>Courier New</vt:lpstr>
      <vt:lpstr>Times New Roman</vt:lpstr>
      <vt:lpstr>Office Theme</vt:lpstr>
      <vt:lpstr>PowerPoint Presentation</vt:lpstr>
      <vt:lpstr>PowerPoint Presentation</vt:lpstr>
      <vt:lpstr>Motivation and Goal</vt:lpstr>
      <vt:lpstr>Ideal vs Real HDA</vt:lpstr>
      <vt:lpstr>Proposed Solutions </vt:lpstr>
      <vt:lpstr>Electron Optical Properties</vt:lpstr>
      <vt:lpstr>Our Solution</vt:lpstr>
      <vt:lpstr>Our Solution</vt:lpstr>
      <vt:lpstr>The Simulation</vt:lpstr>
      <vt:lpstr>Results</vt:lpstr>
      <vt:lpstr>Results</vt:lpstr>
      <vt:lpstr>Conclusion</vt:lpstr>
      <vt:lpstr>References</vt:lpstr>
      <vt:lpstr>Acknowledgements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Thanassis Psaltis</dc:creator>
  <cp:keywords>CPOTS 2013 Project</cp:keywords>
  <cp:lastModifiedBy>Thanassis Psaltis</cp:lastModifiedBy>
  <cp:revision>34</cp:revision>
  <dcterms:created xsi:type="dcterms:W3CDTF">2013-08-28T21:50:17Z</dcterms:created>
  <dcterms:modified xsi:type="dcterms:W3CDTF">2013-08-30T08:58:11Z</dcterms:modified>
</cp:coreProperties>
</file>